
<file path=[Content_Types].xml><?xml version="1.0" encoding="utf-8"?>
<Types xmlns="http://schemas.openxmlformats.org/package/2006/content-types">
  <Default Extension="pdf" ContentType="application/pdf"/>
  <Default Extension="rels" ContentType="application/vnd.openxmlformats-package.relationships+xml"/>
  <Override PartName="/ppt/slides/slide69.xml" ContentType="application/vnd.openxmlformats-officedocument.presentationml.slide+xml"/>
  <Override PartName="/ppt/slides/slide14.xml" ContentType="application/vnd.openxmlformats-officedocument.presentationml.slide+xml"/>
  <Override PartName="/ppt/slides/slide62.xml" ContentType="application/vnd.openxmlformats-officedocument.presentationml.slide+xml"/>
  <Override PartName="/ppt/slides/slide78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s/slide30.xml" ContentType="application/vnd.openxmlformats-officedocument.presentationml.slide+xml"/>
  <Override PartName="/ppt/slides/slide85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77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75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90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89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74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s/slide33.xml" ContentType="application/vnd.openxmlformats-officedocument.presentationml.slide+xml"/>
  <Override PartName="/ppt/slides/slide88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Layouts/slideLayout1.xml" ContentType="application/vnd.openxmlformats-officedocument.presentationml.slideLayout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73.xml" ContentType="application/vnd.openxmlformats-officedocument.presentationml.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63.xml" ContentType="application/vnd.openxmlformats-officedocument.presentationml.slide+xml"/>
  <Override PartName="/ppt/slides/slide79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865" r:id="rId1"/>
  </p:sldMasterIdLst>
  <p:notesMasterIdLst>
    <p:notesMasterId r:id="rId92"/>
  </p:notesMasterIdLst>
  <p:handoutMasterIdLst>
    <p:handoutMasterId r:id="rId93"/>
  </p:handoutMasterIdLst>
  <p:sldIdLst>
    <p:sldId id="263" r:id="rId2"/>
    <p:sldId id="345" r:id="rId3"/>
    <p:sldId id="266" r:id="rId4"/>
    <p:sldId id="365" r:id="rId5"/>
    <p:sldId id="267" r:id="rId6"/>
    <p:sldId id="346" r:id="rId7"/>
    <p:sldId id="280" r:id="rId8"/>
    <p:sldId id="347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68" r:id="rId20"/>
    <p:sldId id="291" r:id="rId21"/>
    <p:sldId id="292" r:id="rId22"/>
    <p:sldId id="348" r:id="rId23"/>
    <p:sldId id="271" r:id="rId24"/>
    <p:sldId id="350" r:id="rId25"/>
    <p:sldId id="269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51" r:id="rId34"/>
    <p:sldId id="301" r:id="rId35"/>
    <p:sldId id="352" r:id="rId36"/>
    <p:sldId id="302" r:id="rId37"/>
    <p:sldId id="321" r:id="rId38"/>
    <p:sldId id="320" r:id="rId39"/>
    <p:sldId id="303" r:id="rId40"/>
    <p:sldId id="353" r:id="rId41"/>
    <p:sldId id="304" r:id="rId42"/>
    <p:sldId id="344" r:id="rId43"/>
    <p:sldId id="279" r:id="rId44"/>
    <p:sldId id="354" r:id="rId45"/>
    <p:sldId id="305" r:id="rId46"/>
    <p:sldId id="324" r:id="rId47"/>
    <p:sldId id="323" r:id="rId48"/>
    <p:sldId id="325" r:id="rId49"/>
    <p:sldId id="326" r:id="rId50"/>
    <p:sldId id="355" r:id="rId51"/>
    <p:sldId id="322" r:id="rId52"/>
    <p:sldId id="306" r:id="rId53"/>
    <p:sldId id="356" r:id="rId54"/>
    <p:sldId id="327" r:id="rId55"/>
    <p:sldId id="328" r:id="rId56"/>
    <p:sldId id="329" r:id="rId57"/>
    <p:sldId id="307" r:id="rId58"/>
    <p:sldId id="332" r:id="rId59"/>
    <p:sldId id="308" r:id="rId60"/>
    <p:sldId id="333" r:id="rId61"/>
    <p:sldId id="309" r:id="rId62"/>
    <p:sldId id="310" r:id="rId63"/>
    <p:sldId id="334" r:id="rId64"/>
    <p:sldId id="357" r:id="rId65"/>
    <p:sldId id="336" r:id="rId66"/>
    <p:sldId id="311" r:id="rId67"/>
    <p:sldId id="358" r:id="rId68"/>
    <p:sldId id="338" r:id="rId69"/>
    <p:sldId id="312" r:id="rId70"/>
    <p:sldId id="359" r:id="rId71"/>
    <p:sldId id="313" r:id="rId72"/>
    <p:sldId id="339" r:id="rId73"/>
    <p:sldId id="360" r:id="rId74"/>
    <p:sldId id="314" r:id="rId75"/>
    <p:sldId id="362" r:id="rId76"/>
    <p:sldId id="361" r:id="rId77"/>
    <p:sldId id="340" r:id="rId78"/>
    <p:sldId id="363" r:id="rId79"/>
    <p:sldId id="315" r:id="rId80"/>
    <p:sldId id="341" r:id="rId81"/>
    <p:sldId id="316" r:id="rId82"/>
    <p:sldId id="364" r:id="rId83"/>
    <p:sldId id="318" r:id="rId84"/>
    <p:sldId id="342" r:id="rId85"/>
    <p:sldId id="343" r:id="rId86"/>
    <p:sldId id="319" r:id="rId87"/>
    <p:sldId id="367" r:id="rId88"/>
    <p:sldId id="368" r:id="rId89"/>
    <p:sldId id="366" r:id="rId90"/>
    <p:sldId id="265" r:id="rId9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74" d="100"/>
          <a:sy n="174" d="100"/>
        </p:scale>
        <p:origin x="-62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printerSettings" Target="printerSettings/printerSettings1.bin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2E4C1E-36F5-4416-8D90-EE45FED29D01}" type="datetimeFigureOut">
              <a:rPr lang="en-US"/>
              <a:pPr>
                <a:defRPr/>
              </a:pPr>
              <a:t>3/12/12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D8F3FEA-D7BB-4389-84DF-0AEEF6CC54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F66E36D-87C1-45B6-95AD-4826CFB9092B}" type="datetimeFigureOut">
              <a:rPr lang="en-US"/>
              <a:pPr>
                <a:defRPr/>
              </a:pPr>
              <a:t>3/12/12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041E025-D529-4B16-B117-0BBD9CB66F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953000" y="6408738"/>
            <a:ext cx="2590800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DD2F42C3-225F-4295-B62B-76C6B8C44E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4BC33828-29F5-40A1-8775-04825303F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5-</a:t>
            </a:r>
            <a:fld id="{AD65AA5B-6099-4CBC-AEF8-43BF94D5C5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7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df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d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600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5: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Probability Distributions 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and Data Modeling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6146" name="TextBox 5"/>
          <p:cNvSpPr txBox="1">
            <a:spLocks noChangeArrowheads="1"/>
          </p:cNvSpPr>
          <p:nvPr/>
        </p:nvSpPr>
        <p:spPr bwMode="auto">
          <a:xfrm>
            <a:off x="609600" y="2759075"/>
            <a:ext cx="6442075" cy="1655763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Analytics: Methods, Models, </a:t>
            </a:r>
          </a:p>
          <a:p>
            <a:r>
              <a:rPr lang="en-US" sz="2800" i="1"/>
              <a:t>and Decisions</a:t>
            </a:r>
            <a:r>
              <a:rPr lang="en-US" sz="2800"/>
              <a:t>, 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8675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5A396733-E17D-4955-A28C-CA0BFF8FDC2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28676" name="Footer Placeholder 13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5.4  Computing the Probability of the Complement of an Event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A</a:t>
            </a:r>
            <a:r>
              <a:rPr lang="en-US" i="1" baseline="30000" dirty="0" smtClean="0">
                <a:ea typeface="+mn-ea"/>
                <a:cs typeface="+mn-cs"/>
              </a:rPr>
              <a:t>c</a:t>
            </a:r>
            <a:r>
              <a:rPr lang="en-US" dirty="0" smtClean="0">
                <a:ea typeface="+mn-ea"/>
                <a:cs typeface="+mn-cs"/>
              </a:rPr>
              <a:t>, the complement of </a:t>
            </a:r>
            <a:r>
              <a:rPr lang="en-US" i="1" dirty="0" smtClean="0">
                <a:ea typeface="+mn-ea"/>
                <a:cs typeface="+mn-cs"/>
              </a:rPr>
              <a:t>A</a:t>
            </a:r>
            <a:r>
              <a:rPr lang="en-US" dirty="0" smtClean="0">
                <a:ea typeface="+mn-ea"/>
                <a:cs typeface="+mn-cs"/>
              </a:rPr>
              <a:t>, consists of all outcomes in the sample space </a:t>
            </a:r>
            <a:r>
              <a:rPr lang="en-US" u="sng" dirty="0" smtClean="0">
                <a:ea typeface="+mn-ea"/>
                <a:cs typeface="+mn-cs"/>
              </a:rPr>
              <a:t>not</a:t>
            </a:r>
            <a:r>
              <a:rPr lang="en-US" dirty="0" smtClean="0">
                <a:ea typeface="+mn-ea"/>
                <a:cs typeface="+mn-cs"/>
              </a:rPr>
              <a:t> in </a:t>
            </a:r>
            <a:r>
              <a:rPr lang="en-US" i="1" dirty="0" smtClean="0">
                <a:ea typeface="+mn-ea"/>
                <a:cs typeface="+mn-cs"/>
              </a:rPr>
              <a:t>A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Dice example</a:t>
            </a:r>
            <a:r>
              <a:rPr lang="en-US" dirty="0" smtClean="0">
                <a:ea typeface="+mn-ea"/>
                <a:cs typeface="+mn-cs"/>
              </a:rPr>
              <a:t>: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A = </a:t>
            </a:r>
            <a:r>
              <a:rPr lang="en-US" dirty="0" smtClean="0">
                <a:ea typeface="+mn-ea"/>
                <a:cs typeface="+mn-cs"/>
              </a:rPr>
              <a:t>{7, 11}  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P(A)</a:t>
            </a:r>
            <a:r>
              <a:rPr lang="en-US" dirty="0" smtClean="0">
                <a:ea typeface="+mn-ea"/>
                <a:cs typeface="+mn-cs"/>
              </a:rPr>
              <a:t> = 8/36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A</a:t>
            </a:r>
            <a:r>
              <a:rPr lang="en-US" i="1" baseline="30000" dirty="0" smtClean="0">
                <a:ea typeface="+mn-ea"/>
                <a:cs typeface="+mn-cs"/>
              </a:rPr>
              <a:t>c </a:t>
            </a:r>
            <a:r>
              <a:rPr lang="en-US" dirty="0" smtClean="0">
                <a:ea typeface="+mn-ea"/>
                <a:cs typeface="+mn-cs"/>
              </a:rPr>
              <a:t>= {2, 3, 4, 5, 6, 8, 9, 10, 12}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P(A</a:t>
            </a:r>
            <a:r>
              <a:rPr lang="en-US" i="1" baseline="30000" dirty="0" smtClean="0">
                <a:ea typeface="+mn-ea"/>
                <a:cs typeface="+mn-cs"/>
              </a:rPr>
              <a:t>c</a:t>
            </a:r>
            <a:r>
              <a:rPr lang="en-US" i="1" dirty="0">
                <a:ea typeface="+mn-ea"/>
                <a:cs typeface="+mn-cs"/>
              </a:rPr>
              <a:t>)</a:t>
            </a:r>
            <a:r>
              <a:rPr lang="en-US" dirty="0">
                <a:ea typeface="+mn-ea"/>
                <a:cs typeface="+mn-cs"/>
              </a:rPr>
              <a:t> = </a:t>
            </a:r>
            <a:r>
              <a:rPr lang="en-US" dirty="0" smtClean="0">
                <a:ea typeface="+mn-ea"/>
                <a:cs typeface="+mn-cs"/>
              </a:rPr>
              <a:t>1 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−</a:t>
            </a:r>
            <a:r>
              <a:rPr lang="en-US" dirty="0" smtClean="0">
                <a:ea typeface="+mn-ea"/>
                <a:cs typeface="+mn-cs"/>
              </a:rPr>
              <a:t> 8/36 = 28/36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789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F30B969E-0111-47B2-8168-0B2AB06ED61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1981200"/>
            <a:ext cx="25241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4100" y="3352800"/>
            <a:ext cx="1443038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8788" y="1447800"/>
            <a:ext cx="8229600" cy="4711700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5.5  Computing the Probability of Mutually Exclusive Events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Mutually exclusive events have no outcomes in common.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Dice Example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A</a:t>
            </a:r>
            <a:r>
              <a:rPr lang="en-US" dirty="0" smtClean="0">
                <a:ea typeface="+mn-ea"/>
                <a:cs typeface="+mn-cs"/>
              </a:rPr>
              <a:t> = {7, 11}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B</a:t>
            </a:r>
            <a:r>
              <a:rPr lang="en-US" dirty="0" smtClean="0">
                <a:ea typeface="+mn-ea"/>
                <a:cs typeface="+mn-cs"/>
              </a:rPr>
              <a:t> = {2, 3, 12}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P(A </a:t>
            </a:r>
            <a:r>
              <a:rPr lang="en-US" dirty="0" smtClean="0">
                <a:ea typeface="+mn-ea"/>
                <a:cs typeface="+mn-cs"/>
              </a:rPr>
              <a:t>or</a:t>
            </a:r>
            <a:r>
              <a:rPr lang="en-US" i="1" dirty="0" smtClean="0">
                <a:ea typeface="+mn-ea"/>
                <a:cs typeface="+mn-cs"/>
              </a:rPr>
              <a:t> B) </a:t>
            </a:r>
            <a:r>
              <a:rPr lang="en-US" dirty="0" smtClean="0">
                <a:ea typeface="+mn-ea"/>
                <a:cs typeface="+mn-cs"/>
              </a:rPr>
              <a:t>= UNION of events </a:t>
            </a:r>
            <a:r>
              <a:rPr lang="en-US" i="1" dirty="0" smtClean="0">
                <a:ea typeface="+mn-ea"/>
                <a:cs typeface="+mn-cs"/>
              </a:rPr>
              <a:t>A</a:t>
            </a:r>
            <a:r>
              <a:rPr lang="en-US" dirty="0" smtClean="0">
                <a:ea typeface="+mn-ea"/>
                <a:cs typeface="+mn-cs"/>
              </a:rPr>
              <a:t> and </a:t>
            </a:r>
            <a:r>
              <a:rPr lang="en-US" i="1" dirty="0" smtClean="0">
                <a:ea typeface="+mn-ea"/>
                <a:cs typeface="+mn-cs"/>
              </a:rPr>
              <a:t>B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             = P(A) + P(B)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                 </a:t>
            </a:r>
            <a:r>
              <a:rPr lang="en-US" dirty="0" smtClean="0">
                <a:ea typeface="+mn-ea"/>
                <a:cs typeface="+mn-cs"/>
              </a:rPr>
              <a:t>= 8/36 + 4/36 = 12/36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891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C2620370-8746-4872-B0C5-3CA221AA5E1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2008188"/>
            <a:ext cx="3190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3200400"/>
            <a:ext cx="1443038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8788" y="1447800"/>
            <a:ext cx="8229600" cy="4711700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5.6  Computing the Probability of Non-Mutually Exclusive Events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Dice Example</a:t>
            </a:r>
            <a:r>
              <a:rPr lang="en-US" dirty="0">
                <a:ea typeface="+mn-ea"/>
                <a:cs typeface="+mn-cs"/>
              </a:rPr>
              <a:t>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>
                <a:ea typeface="+mn-ea"/>
                <a:cs typeface="+mn-cs"/>
              </a:rPr>
              <a:t>A</a:t>
            </a:r>
            <a:r>
              <a:rPr lang="en-US" dirty="0">
                <a:ea typeface="+mn-ea"/>
                <a:cs typeface="+mn-cs"/>
              </a:rPr>
              <a:t> = </a:t>
            </a:r>
            <a:r>
              <a:rPr lang="en-US" dirty="0" smtClean="0">
                <a:ea typeface="+mn-ea"/>
                <a:cs typeface="+mn-cs"/>
              </a:rPr>
              <a:t>{</a:t>
            </a:r>
            <a:r>
              <a:rPr lang="en-US" dirty="0">
                <a:ea typeface="+mn-ea"/>
                <a:cs typeface="+mn-cs"/>
              </a:rPr>
              <a:t>2, 3, 12</a:t>
            </a:r>
            <a:r>
              <a:rPr lang="en-US" dirty="0" smtClean="0">
                <a:ea typeface="+mn-ea"/>
                <a:cs typeface="+mn-cs"/>
              </a:rPr>
              <a:t>}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>
                <a:ea typeface="+mn-ea"/>
                <a:cs typeface="+mn-cs"/>
              </a:rPr>
              <a:t>B</a:t>
            </a:r>
            <a:r>
              <a:rPr lang="en-US" dirty="0">
                <a:ea typeface="+mn-ea"/>
                <a:cs typeface="+mn-cs"/>
              </a:rPr>
              <a:t> = </a:t>
            </a:r>
            <a:r>
              <a:rPr lang="en-US" dirty="0" smtClean="0">
                <a:ea typeface="+mn-ea"/>
                <a:cs typeface="+mn-cs"/>
              </a:rPr>
              <a:t>{even number}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>
                <a:ea typeface="+mn-ea"/>
                <a:cs typeface="+mn-cs"/>
              </a:rPr>
              <a:t>P(A </a:t>
            </a:r>
            <a:r>
              <a:rPr lang="en-US" dirty="0">
                <a:ea typeface="+mn-ea"/>
                <a:cs typeface="+mn-cs"/>
              </a:rPr>
              <a:t>or</a:t>
            </a:r>
            <a:r>
              <a:rPr lang="en-US" i="1" dirty="0">
                <a:ea typeface="+mn-ea"/>
                <a:cs typeface="+mn-cs"/>
              </a:rPr>
              <a:t> B) </a:t>
            </a:r>
            <a:r>
              <a:rPr lang="en-US" dirty="0">
                <a:ea typeface="+mn-ea"/>
                <a:cs typeface="+mn-cs"/>
              </a:rPr>
              <a:t>= UNION of events </a:t>
            </a:r>
            <a:r>
              <a:rPr lang="en-US" i="1" dirty="0">
                <a:ea typeface="+mn-ea"/>
                <a:cs typeface="+mn-cs"/>
              </a:rPr>
              <a:t>A</a:t>
            </a:r>
            <a:r>
              <a:rPr lang="en-US" dirty="0">
                <a:ea typeface="+mn-ea"/>
                <a:cs typeface="+mn-cs"/>
              </a:rPr>
              <a:t> and </a:t>
            </a:r>
            <a:r>
              <a:rPr lang="en-US" i="1" dirty="0">
                <a:ea typeface="+mn-ea"/>
                <a:cs typeface="+mn-cs"/>
              </a:rPr>
              <a:t>B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                 = P(A) + P(B</a:t>
            </a:r>
            <a:r>
              <a:rPr lang="en-US" i="1" dirty="0" smtClean="0">
                <a:ea typeface="+mn-ea"/>
                <a:cs typeface="+mn-cs"/>
              </a:rPr>
              <a:t>) </a:t>
            </a:r>
            <a:r>
              <a:rPr lang="en-US" i="1" dirty="0" smtClean="0">
                <a:latin typeface="Cambria Math"/>
                <a:ea typeface="Cambria Math"/>
                <a:cs typeface="+mn-cs"/>
              </a:rPr>
              <a:t>− </a:t>
            </a:r>
            <a:r>
              <a:rPr lang="en-US" i="1" dirty="0">
                <a:ea typeface="+mn-ea"/>
                <a:cs typeface="+mn-cs"/>
              </a:rPr>
              <a:t>P(A </a:t>
            </a:r>
            <a:r>
              <a:rPr lang="en-US" dirty="0" smtClean="0">
                <a:ea typeface="+mn-ea"/>
                <a:cs typeface="+mn-cs"/>
              </a:rPr>
              <a:t>and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i="1" dirty="0">
                <a:ea typeface="+mn-ea"/>
                <a:cs typeface="+mn-cs"/>
              </a:rPr>
              <a:t>B)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                  </a:t>
            </a:r>
            <a:r>
              <a:rPr lang="en-US" dirty="0">
                <a:ea typeface="+mn-ea"/>
                <a:cs typeface="+mn-cs"/>
              </a:rPr>
              <a:t>= </a:t>
            </a:r>
            <a:r>
              <a:rPr lang="en-US" dirty="0" smtClean="0">
                <a:ea typeface="+mn-ea"/>
                <a:cs typeface="+mn-cs"/>
              </a:rPr>
              <a:t>4/36 </a:t>
            </a:r>
            <a:r>
              <a:rPr lang="en-US" dirty="0">
                <a:ea typeface="+mn-ea"/>
                <a:cs typeface="+mn-cs"/>
              </a:rPr>
              <a:t>+ </a:t>
            </a:r>
            <a:r>
              <a:rPr lang="en-US" dirty="0" smtClean="0">
                <a:ea typeface="+mn-ea"/>
                <a:cs typeface="+mn-cs"/>
              </a:rPr>
              <a:t>18/36 </a:t>
            </a:r>
            <a:r>
              <a:rPr lang="en-US" i="1" dirty="0" smtClean="0">
                <a:latin typeface="Cambria Math"/>
                <a:ea typeface="Cambria Math"/>
                <a:cs typeface="+mn-cs"/>
              </a:rPr>
              <a:t>− </a:t>
            </a:r>
            <a:r>
              <a:rPr lang="en-US" dirty="0" smtClean="0">
                <a:ea typeface="+mn-ea"/>
                <a:cs typeface="+mn-cs"/>
              </a:rPr>
              <a:t>2/36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              = 20/36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3993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895803C6-80A8-414F-B198-9AC0246BEBC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416175"/>
            <a:ext cx="13525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5950" y="2428875"/>
            <a:ext cx="3819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3090863"/>
            <a:ext cx="1443038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5.7  Conditional Probability in Marketing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Data shows the first and 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second purchases for a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sample of 200 customers.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Probability of purchasing an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dirty="0" err="1" smtClean="0">
                <a:ea typeface="+mn-ea"/>
                <a:cs typeface="+mn-cs"/>
              </a:rPr>
              <a:t>iPad</a:t>
            </a:r>
            <a:r>
              <a:rPr lang="en-US" dirty="0" smtClean="0">
                <a:ea typeface="+mn-ea"/>
                <a:cs typeface="+mn-cs"/>
              </a:rPr>
              <a:t> given already purchased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an iMac = 2/13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09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681AFAC0-23DA-48FC-8B69-CC6757CA139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4725" y="1998663"/>
            <a:ext cx="261937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1063" y="4340225"/>
            <a:ext cx="526732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TextBox 8"/>
          <p:cNvSpPr txBox="1">
            <a:spLocks noChangeArrowheads="1"/>
          </p:cNvSpPr>
          <p:nvPr/>
        </p:nvSpPr>
        <p:spPr bwMode="auto">
          <a:xfrm>
            <a:off x="7845425" y="3960813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</a:t>
            </a:r>
          </a:p>
        </p:txBody>
      </p:sp>
      <p:sp>
        <p:nvSpPr>
          <p:cNvPr id="18440" name="TextBox 9"/>
          <p:cNvSpPr txBox="1">
            <a:spLocks noChangeArrowheads="1"/>
          </p:cNvSpPr>
          <p:nvPr/>
        </p:nvSpPr>
        <p:spPr bwMode="auto">
          <a:xfrm>
            <a:off x="7859713" y="6029325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5.3</a:t>
            </a:r>
          </a:p>
        </p:txBody>
      </p:sp>
      <p:sp>
        <p:nvSpPr>
          <p:cNvPr id="6" name="Oval 5"/>
          <p:cNvSpPr/>
          <p:nvPr/>
        </p:nvSpPr>
        <p:spPr>
          <a:xfrm>
            <a:off x="5943600" y="4821238"/>
            <a:ext cx="263525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Oval 10"/>
          <p:cNvSpPr/>
          <p:nvPr/>
        </p:nvSpPr>
        <p:spPr>
          <a:xfrm>
            <a:off x="8416925" y="4800600"/>
            <a:ext cx="201613" cy="17303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8788" y="1406525"/>
            <a:ext cx="8229600" cy="4525963"/>
          </a:xfrm>
        </p:spPr>
        <p:txBody>
          <a:bodyPr>
            <a:normAutofit/>
          </a:bodyPr>
          <a:lstStyle/>
          <a:p>
            <a:pPr marL="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5.8  Computing a Conditional Probability in a Cross-Tabulation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Probability of preferring Brand 1 given that a respondent is male = 25/63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198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DEE8CA0C-CF18-4A9B-87A7-4013ED555CC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3209925"/>
            <a:ext cx="743902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TextBox 7"/>
          <p:cNvSpPr txBox="1">
            <a:spLocks noChangeArrowheads="1"/>
          </p:cNvSpPr>
          <p:nvPr/>
        </p:nvSpPr>
        <p:spPr bwMode="auto">
          <a:xfrm>
            <a:off x="7772400" y="59436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5.4</a:t>
            </a:r>
          </a:p>
        </p:txBody>
      </p:sp>
      <p:sp>
        <p:nvSpPr>
          <p:cNvPr id="9" name="Oval 8"/>
          <p:cNvSpPr/>
          <p:nvPr/>
        </p:nvSpPr>
        <p:spPr>
          <a:xfrm>
            <a:off x="6324600" y="4565650"/>
            <a:ext cx="228600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Oval 9"/>
          <p:cNvSpPr/>
          <p:nvPr/>
        </p:nvSpPr>
        <p:spPr>
          <a:xfrm>
            <a:off x="8077200" y="4554538"/>
            <a:ext cx="242888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5.9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the Conditional Probability Formula</a:t>
            </a:r>
          </a:p>
          <a:p>
            <a:pPr marL="365760" indent="-256032" eaLnBrk="1" fontAlgn="auto" hangingPunct="1">
              <a:spcBef>
                <a:spcPts val="24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Probability of </a:t>
            </a:r>
            <a:r>
              <a:rPr lang="en-US" i="1" dirty="0" smtClean="0">
                <a:ea typeface="+mn-ea"/>
                <a:cs typeface="+mn-cs"/>
              </a:rPr>
              <a:t>A</a:t>
            </a:r>
            <a:r>
              <a:rPr lang="en-US" dirty="0" smtClean="0">
                <a:ea typeface="+mn-ea"/>
                <a:cs typeface="+mn-cs"/>
              </a:rPr>
              <a:t> given </a:t>
            </a:r>
            <a:r>
              <a:rPr lang="en-US" i="1" dirty="0" smtClean="0">
                <a:ea typeface="+mn-ea"/>
                <a:cs typeface="+mn-cs"/>
              </a:rPr>
              <a:t>B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365760" indent="-256032" eaLnBrk="1" fontAlgn="auto" hangingPunct="1">
              <a:spcBef>
                <a:spcPts val="24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P(B</a:t>
            </a:r>
            <a:r>
              <a:rPr lang="en-US" baseline="-25000" dirty="0" smtClean="0">
                <a:ea typeface="+mn-ea"/>
                <a:cs typeface="+mn-cs"/>
              </a:rPr>
              <a:t>1</a:t>
            </a:r>
            <a:r>
              <a:rPr lang="en-US" i="1" dirty="0" smtClean="0">
                <a:ea typeface="+mn-ea"/>
                <a:cs typeface="+mn-cs"/>
              </a:rPr>
              <a:t>|M)</a:t>
            </a:r>
            <a:r>
              <a:rPr lang="en-US" dirty="0" smtClean="0">
                <a:ea typeface="+mn-ea"/>
                <a:cs typeface="+mn-cs"/>
              </a:rPr>
              <a:t> = </a:t>
            </a:r>
            <a:r>
              <a:rPr lang="en-US" i="1" dirty="0" smtClean="0">
                <a:ea typeface="+mn-ea"/>
                <a:cs typeface="+mn-cs"/>
              </a:rPr>
              <a:t>P(B</a:t>
            </a:r>
            <a:r>
              <a:rPr lang="en-US" baseline="-25000" dirty="0" smtClean="0">
                <a:ea typeface="+mn-ea"/>
                <a:cs typeface="+mn-cs"/>
              </a:rPr>
              <a:t>1 </a:t>
            </a:r>
            <a:r>
              <a:rPr lang="en-US" dirty="0" smtClean="0">
                <a:ea typeface="+mn-ea"/>
                <a:cs typeface="+mn-cs"/>
              </a:rPr>
              <a:t>and </a:t>
            </a:r>
            <a:r>
              <a:rPr lang="en-US" i="1" dirty="0" smtClean="0">
                <a:ea typeface="+mn-ea"/>
                <a:cs typeface="+mn-cs"/>
              </a:rPr>
              <a:t>M)/</a:t>
            </a: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P(M)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           </a:t>
            </a:r>
            <a:r>
              <a:rPr lang="en-US" dirty="0" smtClean="0">
                <a:ea typeface="+mn-ea"/>
                <a:cs typeface="+mn-cs"/>
              </a:rPr>
              <a:t>= (25/100)/(63/100)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           = 25/63 = 0.397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301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6196E493-9788-498D-8EFA-8DD7D1E2605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2788" y="5073650"/>
            <a:ext cx="5272087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963" y="2419350"/>
            <a:ext cx="315277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2438400" y="4779963"/>
            <a:ext cx="41544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Summary of conditional probabilities: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1"/>
          <p:cNvSpPr>
            <a:spLocks noGrp="1"/>
          </p:cNvSpPr>
          <p:nvPr>
            <p:ph idx="1"/>
          </p:nvPr>
        </p:nvSpPr>
        <p:spPr>
          <a:xfrm>
            <a:off x="458788" y="1295400"/>
            <a:ext cx="8229600" cy="4800600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5.10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Using the Multiplication Law of Probability</a:t>
            </a:r>
          </a:p>
          <a:p>
            <a:pPr eaLnBrk="1" hangingPunct="1"/>
            <a:endParaRPr lang="en-US" smtClean="0"/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Texas Hold ‘Em Poker Game</a:t>
            </a:r>
          </a:p>
          <a:p>
            <a:pPr eaLnBrk="1" hangingPunct="1"/>
            <a:r>
              <a:rPr lang="en-US" smtClean="0"/>
              <a:t>Probability of pocket aces (two aces in hand):</a:t>
            </a:r>
          </a:p>
          <a:p>
            <a:pPr eaLnBrk="1" hangingPunct="1"/>
            <a:r>
              <a:rPr lang="en-US" i="1" smtClean="0"/>
              <a:t>P</a:t>
            </a:r>
            <a:r>
              <a:rPr lang="en-US" smtClean="0"/>
              <a:t>(Ace on first card and Ace on second card)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= </a:t>
            </a:r>
            <a:r>
              <a:rPr lang="en-US" i="1" smtClean="0"/>
              <a:t>P(A</a:t>
            </a:r>
            <a:r>
              <a:rPr lang="en-US" baseline="-25000" smtClean="0"/>
              <a:t>1</a:t>
            </a:r>
            <a:r>
              <a:rPr lang="en-US" smtClean="0"/>
              <a:t> and</a:t>
            </a:r>
            <a:r>
              <a:rPr lang="en-US" i="1" smtClean="0"/>
              <a:t> A</a:t>
            </a:r>
            <a:r>
              <a:rPr lang="en-US" baseline="-25000" smtClean="0"/>
              <a:t>2</a:t>
            </a:r>
            <a:r>
              <a:rPr lang="en-US" i="1" smtClean="0"/>
              <a:t>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= </a:t>
            </a:r>
            <a:r>
              <a:rPr lang="en-US" i="1" smtClean="0"/>
              <a:t>P(A</a:t>
            </a:r>
            <a:r>
              <a:rPr lang="en-US" baseline="-25000" smtClean="0"/>
              <a:t>2</a:t>
            </a:r>
            <a:r>
              <a:rPr lang="en-US" smtClean="0"/>
              <a:t>|</a:t>
            </a:r>
            <a:r>
              <a:rPr lang="en-US" i="1" smtClean="0"/>
              <a:t>A</a:t>
            </a:r>
            <a:r>
              <a:rPr lang="en-US" baseline="-25000" smtClean="0"/>
              <a:t>1</a:t>
            </a:r>
            <a:r>
              <a:rPr lang="en-US" i="1" smtClean="0"/>
              <a:t>)  P(A</a:t>
            </a:r>
            <a:r>
              <a:rPr lang="en-US" baseline="-25000" smtClean="0"/>
              <a:t>1</a:t>
            </a:r>
            <a:r>
              <a:rPr lang="en-US" i="1" smtClean="0"/>
              <a:t>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= (3/51) (4/52)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= 0.004525</a:t>
            </a:r>
          </a:p>
        </p:txBody>
      </p:sp>
      <p:sp>
        <p:nvSpPr>
          <p:cNvPr id="4403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91FAA8F1-A68F-4A60-8481-7D53A8D2547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09800"/>
            <a:ext cx="5753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8788" y="1257300"/>
            <a:ext cx="8229600" cy="52197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5.11  Determining if Two Events are Independent</a:t>
            </a:r>
          </a:p>
          <a:p>
            <a:pPr marL="365760" indent="-256032" eaLnBrk="1" fontAlgn="auto" hangingPunct="1">
              <a:spcBef>
                <a:spcPts val="6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Are Gender and Brand Preference Independent?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8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Is </a:t>
            </a:r>
            <a:r>
              <a:rPr lang="en-US" i="1" dirty="0">
                <a:ea typeface="+mn-ea"/>
                <a:cs typeface="+mn-cs"/>
              </a:rPr>
              <a:t>P(B</a:t>
            </a:r>
            <a:r>
              <a:rPr lang="en-US" baseline="-25000" dirty="0">
                <a:ea typeface="+mn-ea"/>
                <a:cs typeface="+mn-cs"/>
              </a:rPr>
              <a:t>1</a:t>
            </a:r>
            <a:r>
              <a:rPr lang="en-US" i="1" dirty="0">
                <a:ea typeface="+mn-ea"/>
                <a:cs typeface="+mn-cs"/>
              </a:rPr>
              <a:t>|M</a:t>
            </a:r>
            <a:r>
              <a:rPr lang="en-US" i="1" dirty="0" smtClean="0">
                <a:ea typeface="+mn-ea"/>
                <a:cs typeface="+mn-cs"/>
              </a:rPr>
              <a:t>) =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P(B</a:t>
            </a:r>
            <a:r>
              <a:rPr lang="en-US" baseline="-25000" dirty="0" smtClean="0">
                <a:ea typeface="+mn-ea"/>
                <a:cs typeface="+mn-cs"/>
              </a:rPr>
              <a:t>1</a:t>
            </a:r>
            <a:r>
              <a:rPr lang="en-US" i="1" dirty="0" smtClean="0">
                <a:ea typeface="+mn-ea"/>
                <a:cs typeface="+mn-cs"/>
              </a:rPr>
              <a:t>)</a:t>
            </a:r>
            <a:r>
              <a:rPr lang="en-US" dirty="0" smtClean="0">
                <a:ea typeface="+mn-ea"/>
                <a:cs typeface="+mn-cs"/>
              </a:rPr>
              <a:t>?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0.397 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≠ </a:t>
            </a:r>
            <a:r>
              <a:rPr lang="en-US" dirty="0">
                <a:ea typeface="+mn-ea"/>
                <a:cs typeface="+mn-cs"/>
              </a:rPr>
              <a:t>.</a:t>
            </a:r>
            <a:r>
              <a:rPr lang="en-US" dirty="0" smtClean="0">
                <a:ea typeface="+mn-ea"/>
                <a:cs typeface="+mn-cs"/>
              </a:rPr>
              <a:t>34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Gender and Brand Preference are Dependent.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505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346E60F8-F57E-4025-BA61-E26FED40C22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3288" y="3810000"/>
            <a:ext cx="4227512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2288" y="1752600"/>
            <a:ext cx="20478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3288" y="2667000"/>
            <a:ext cx="44640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3200400" y="3471863"/>
            <a:ext cx="319088" cy="24606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Oval 9"/>
          <p:cNvSpPr/>
          <p:nvPr/>
        </p:nvSpPr>
        <p:spPr>
          <a:xfrm>
            <a:off x="2647950" y="4127500"/>
            <a:ext cx="712788" cy="2460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5.12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the Multiplication Law for Independent Events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Dice Roll Example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Rolling pairs of dice are independent events since they do not depend on the previous rolls.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A</a:t>
            </a:r>
            <a:r>
              <a:rPr lang="en-US" dirty="0" smtClean="0">
                <a:ea typeface="+mn-ea"/>
                <a:cs typeface="+mn-cs"/>
              </a:rPr>
              <a:t> = {roll a sum of 6 on first pair die rolls}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B</a:t>
            </a:r>
            <a:r>
              <a:rPr lang="en-US" dirty="0" smtClean="0">
                <a:ea typeface="+mn-ea"/>
                <a:cs typeface="+mn-cs"/>
              </a:rPr>
              <a:t> = {roll a sum of 2, 3, or 12 on second pair rolls}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P(A </a:t>
            </a:r>
            <a:r>
              <a:rPr lang="en-US" dirty="0" smtClean="0">
                <a:ea typeface="+mn-ea"/>
                <a:cs typeface="+mn-cs"/>
              </a:rPr>
              <a:t>and </a:t>
            </a:r>
            <a:r>
              <a:rPr lang="en-US" i="1" dirty="0" smtClean="0">
                <a:ea typeface="+mn-ea"/>
                <a:cs typeface="+mn-cs"/>
              </a:rPr>
              <a:t>B) = P(A) P(B)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                   = </a:t>
            </a:r>
            <a:r>
              <a:rPr lang="en-US" dirty="0" smtClean="0">
                <a:ea typeface="+mn-ea"/>
                <a:cs typeface="+mn-cs"/>
              </a:rPr>
              <a:t>(5/36) (4/36) = 0.0154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608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ABB25EB1-DCB6-4143-9582-14678022183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462213"/>
            <a:ext cx="52101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u="sng" smtClean="0"/>
              <a:t>random variable </a:t>
            </a:r>
            <a:r>
              <a:rPr lang="en-US" smtClean="0"/>
              <a:t>is a numerical description of the outcome of an experiment.</a:t>
            </a:r>
          </a:p>
          <a:p>
            <a:pPr eaLnBrk="1" hangingPunct="1"/>
            <a:r>
              <a:rPr lang="en-US" smtClean="0"/>
              <a:t>A </a:t>
            </a:r>
            <a:r>
              <a:rPr lang="en-US" u="sng" smtClean="0"/>
              <a:t>discrete</a:t>
            </a:r>
            <a:r>
              <a:rPr lang="en-US" smtClean="0"/>
              <a:t> random variable is one for which the number of possible outcomes can be counted.</a:t>
            </a:r>
          </a:p>
          <a:p>
            <a:pPr eaLnBrk="1" hangingPunct="1"/>
            <a:r>
              <a:rPr lang="en-US" smtClean="0"/>
              <a:t>A </a:t>
            </a:r>
            <a:r>
              <a:rPr lang="en-US" u="sng" smtClean="0"/>
              <a:t>continuous</a:t>
            </a:r>
            <a:r>
              <a:rPr lang="en-US" smtClean="0"/>
              <a:t> random variable has outcomes over one or more continuous intervals of real numbers.</a:t>
            </a:r>
          </a:p>
          <a:p>
            <a:pPr eaLnBrk="1" hangingPunct="1"/>
            <a:r>
              <a:rPr lang="en-US" smtClean="0"/>
              <a:t>A </a:t>
            </a:r>
            <a:r>
              <a:rPr lang="en-US" u="sng" smtClean="0"/>
              <a:t>probability distribution</a:t>
            </a:r>
            <a:r>
              <a:rPr lang="en-US" smtClean="0"/>
              <a:t> is a characterization of the possible values that a random variable may assume along with the probability of assuming these values. </a:t>
            </a:r>
            <a:endParaRPr lang="en-US" u="sng" smtClean="0"/>
          </a:p>
        </p:txBody>
      </p:sp>
      <p:sp>
        <p:nvSpPr>
          <p:cNvPr id="4710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D5B7F077-A621-4CB5-9131-A90E6C67418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Random Variables and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Probability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1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D73B9420-8C95-4D61-9CAD-9A838BD3083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29698" name="Footer Placeholder 13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113" y="0"/>
            <a:ext cx="9155113" cy="54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5.13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Discrete and Continuous Random Variables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Examples of </a:t>
            </a:r>
            <a:r>
              <a:rPr lang="en-US" u="sng" smtClean="0"/>
              <a:t>Discrete</a:t>
            </a:r>
            <a:r>
              <a:rPr lang="en-US" smtClean="0"/>
              <a:t> Variables: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outcomes of dice rolls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whether a customer likes or dislikes a product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number of hits on a Web site link today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Examples of </a:t>
            </a:r>
            <a:r>
              <a:rPr lang="en-US" u="sng" smtClean="0"/>
              <a:t>Continuous</a:t>
            </a:r>
            <a:r>
              <a:rPr lang="en-US" smtClean="0"/>
              <a:t> Variables: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weekly change in DJIA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daily temperature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time between machine failures </a:t>
            </a:r>
          </a:p>
        </p:txBody>
      </p:sp>
      <p:sp>
        <p:nvSpPr>
          <p:cNvPr id="4813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81754B60-B70C-4B18-8BBE-14A466DB661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Random Variables and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Probability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5.14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Probability Distribution of Dice Rolls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4915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58DD764A-C667-45C7-804E-760D2B95915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Random Variables and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Probability Distributions</a:t>
            </a:r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514600"/>
            <a:ext cx="585787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TextBox 7"/>
          <p:cNvSpPr txBox="1">
            <a:spLocks noChangeArrowheads="1"/>
          </p:cNvSpPr>
          <p:nvPr/>
        </p:nvSpPr>
        <p:spPr bwMode="auto">
          <a:xfrm>
            <a:off x="6165850" y="5800725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0" indent="0" eaLnBrk="1" hangingPunct="1">
              <a:buFont typeface="Wingdings 3" pitchFamily="-72" charset="2"/>
              <a:buNone/>
            </a:pPr>
            <a:r>
              <a:rPr lang="en-US" u="sng" smtClean="0"/>
              <a:t>Empirical Probability Distribution</a:t>
            </a:r>
            <a:r>
              <a:rPr lang="en-US" smtClean="0"/>
              <a:t> - Sample data is used to approximate a probability distribution</a:t>
            </a:r>
          </a:p>
        </p:txBody>
      </p:sp>
      <p:sp>
        <p:nvSpPr>
          <p:cNvPr id="501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0FD9206F-1EFB-4832-B22D-99BC1D88808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425700"/>
            <a:ext cx="6935788" cy="36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9"/>
          <p:cNvSpPr txBox="1">
            <a:spLocks noChangeArrowheads="1"/>
          </p:cNvSpPr>
          <p:nvPr/>
        </p:nvSpPr>
        <p:spPr bwMode="auto">
          <a:xfrm>
            <a:off x="7337425" y="6107113"/>
            <a:ext cx="8080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Random Variables and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Probability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5.15  A Subjective Probability Distribution</a:t>
            </a:r>
          </a:p>
          <a:p>
            <a:pPr eaLnBrk="1" hangingPunct="1"/>
            <a:r>
              <a:rPr lang="en-US" smtClean="0"/>
              <a:t>Distribution of an expert’s assessment of how the DJIA might change next year.</a:t>
            </a:r>
          </a:p>
        </p:txBody>
      </p:sp>
      <p:sp>
        <p:nvSpPr>
          <p:cNvPr id="512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17DDE642-74D4-4012-8C04-2F3052F479F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Random Variables and </a:t>
            </a: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Probability </a:t>
            </a:r>
            <a:r>
              <a:rPr lang="en-US" sz="3200" dirty="0">
                <a:ea typeface="+mj-ea"/>
                <a:cs typeface="+mj-cs"/>
              </a:rPr>
              <a:t>Distributions</a:t>
            </a: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048000"/>
            <a:ext cx="637222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TextBox 7"/>
          <p:cNvSpPr txBox="1">
            <a:spLocks noChangeArrowheads="1"/>
          </p:cNvSpPr>
          <p:nvPr/>
        </p:nvSpPr>
        <p:spPr bwMode="auto">
          <a:xfrm>
            <a:off x="6832600" y="550545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Probability Mass Function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a mathematical function </a:t>
            </a:r>
            <a:r>
              <a:rPr lang="en-US" i="1" smtClean="0"/>
              <a:t>f(x)</a:t>
            </a:r>
            <a:r>
              <a:rPr lang="en-US" smtClean="0"/>
              <a:t> specifying the probability of the random variable </a:t>
            </a:r>
            <a:r>
              <a:rPr lang="en-US" i="1" smtClean="0"/>
              <a:t>X.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x</a:t>
            </a:r>
            <a:r>
              <a:rPr lang="en-US" baseline="-25000" smtClean="0"/>
              <a:t>i</a:t>
            </a:r>
            <a:r>
              <a:rPr lang="en-US" smtClean="0"/>
              <a:t> represents the </a:t>
            </a:r>
            <a:r>
              <a:rPr lang="en-US" i="1" smtClean="0"/>
              <a:t>i </a:t>
            </a:r>
            <a:r>
              <a:rPr lang="en-US" baseline="30000" smtClean="0"/>
              <a:t>th</a:t>
            </a:r>
            <a:r>
              <a:rPr lang="en-US" smtClean="0"/>
              <a:t> value of </a:t>
            </a:r>
            <a:r>
              <a:rPr lang="en-US" i="1" smtClean="0"/>
              <a:t>X.</a:t>
            </a:r>
          </a:p>
          <a:p>
            <a:pPr eaLnBrk="1" hangingPunct="1">
              <a:spcBef>
                <a:spcPts val="1200"/>
              </a:spcBef>
              <a:buFont typeface="Wingdings 3" pitchFamily="-72" charset="2"/>
              <a:buNone/>
            </a:pPr>
            <a:r>
              <a:rPr lang="en-US" smtClean="0"/>
              <a:t>Properties:</a:t>
            </a:r>
          </a:p>
          <a:p>
            <a:pPr eaLnBrk="1" hangingPunct="1">
              <a:buFont typeface="Wingdings 3" pitchFamily="-72" charset="2"/>
              <a:buNone/>
            </a:pPr>
            <a:endParaRPr lang="en-US" smtClean="0"/>
          </a:p>
          <a:p>
            <a:pPr eaLnBrk="1" hangingPunct="1">
              <a:buFont typeface="Wingdings 3" pitchFamily="-72" charset="2"/>
              <a:buNone/>
            </a:pPr>
            <a:endParaRPr lang="en-US" smtClean="0"/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Cumulative distribution function</a:t>
            </a:r>
            <a:r>
              <a:rPr lang="en-US" smtClean="0"/>
              <a:t>: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F(x) = P(X </a:t>
            </a:r>
            <a:r>
              <a:rPr lang="en-US" i="1" smtClean="0">
                <a:latin typeface="Cambria Math" charset="0"/>
                <a:ea typeface="Cambria Math" charset="0"/>
                <a:cs typeface="Cambria Math" charset="0"/>
              </a:rPr>
              <a:t>≤ </a:t>
            </a:r>
            <a:r>
              <a:rPr lang="en-US" i="1" smtClean="0"/>
              <a:t>x)</a:t>
            </a:r>
          </a:p>
        </p:txBody>
      </p:sp>
      <p:sp>
        <p:nvSpPr>
          <p:cNvPr id="5222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BA78A45A-AFE4-4F0E-A54E-193A85492D0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3505200"/>
            <a:ext cx="3048000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5.16 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Probability Mass Function for Rolling Two Dice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f(x</a:t>
            </a:r>
            <a:r>
              <a:rPr lang="en-US" baseline="-25000" smtClean="0"/>
              <a:t>2</a:t>
            </a:r>
            <a:r>
              <a:rPr lang="en-US" i="1" smtClean="0"/>
              <a:t>)</a:t>
            </a:r>
            <a:r>
              <a:rPr lang="en-US" smtClean="0"/>
              <a:t> = 1/36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f(x</a:t>
            </a:r>
            <a:r>
              <a:rPr lang="en-US" baseline="-25000" smtClean="0"/>
              <a:t>3</a:t>
            </a:r>
            <a:r>
              <a:rPr lang="en-US" i="1" smtClean="0"/>
              <a:t>)</a:t>
            </a:r>
            <a:r>
              <a:rPr lang="en-US" smtClean="0"/>
              <a:t> = 2/36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f(x</a:t>
            </a:r>
            <a:r>
              <a:rPr lang="en-US" baseline="-25000" smtClean="0"/>
              <a:t>4</a:t>
            </a:r>
            <a:r>
              <a:rPr lang="en-US" i="1" smtClean="0"/>
              <a:t>)</a:t>
            </a:r>
            <a:r>
              <a:rPr lang="en-US" smtClean="0"/>
              <a:t> = 3/36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f(x</a:t>
            </a:r>
            <a:r>
              <a:rPr lang="en-US" baseline="-25000" smtClean="0"/>
              <a:t>5</a:t>
            </a:r>
            <a:r>
              <a:rPr lang="en-US" i="1" smtClean="0"/>
              <a:t>)</a:t>
            </a:r>
            <a:r>
              <a:rPr lang="en-US" smtClean="0"/>
              <a:t> = 4/36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f(x</a:t>
            </a:r>
            <a:r>
              <a:rPr lang="en-US" baseline="-25000" smtClean="0"/>
              <a:t>6</a:t>
            </a:r>
            <a:r>
              <a:rPr lang="en-US" i="1" smtClean="0"/>
              <a:t>)</a:t>
            </a:r>
            <a:r>
              <a:rPr lang="en-US" smtClean="0"/>
              <a:t> = 5/36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: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f(x</a:t>
            </a:r>
            <a:r>
              <a:rPr lang="en-US" baseline="-25000" smtClean="0"/>
              <a:t>12</a:t>
            </a:r>
            <a:r>
              <a:rPr lang="en-US" i="1" smtClean="0"/>
              <a:t>)</a:t>
            </a:r>
            <a:r>
              <a:rPr lang="en-US" smtClean="0"/>
              <a:t> = 1/36</a:t>
            </a:r>
          </a:p>
          <a:p>
            <a:pPr eaLnBrk="1" hangingPunct="1"/>
            <a:endParaRPr lang="en-US" smtClean="0"/>
          </a:p>
        </p:txBody>
      </p:sp>
      <p:sp>
        <p:nvSpPr>
          <p:cNvPr id="532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7B1AA53A-5F37-46B9-9127-054B38F85D7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8263" y="2667000"/>
            <a:ext cx="58404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TextBox 7"/>
          <p:cNvSpPr txBox="1">
            <a:spLocks noChangeArrowheads="1"/>
          </p:cNvSpPr>
          <p:nvPr/>
        </p:nvSpPr>
        <p:spPr bwMode="auto">
          <a:xfrm>
            <a:off x="7772400" y="59436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5.17 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the Cumulative Distribution Function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Probability of rolling between 4 and 8: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= </a:t>
            </a:r>
            <a:r>
              <a:rPr lang="en-US" i="1" dirty="0">
                <a:ea typeface="+mn-ea"/>
                <a:cs typeface="+mn-cs"/>
              </a:rPr>
              <a:t>P</a:t>
            </a:r>
            <a:r>
              <a:rPr lang="en-US" dirty="0">
                <a:ea typeface="+mn-ea"/>
                <a:cs typeface="+mn-cs"/>
              </a:rPr>
              <a:t>(4 ≤ </a:t>
            </a:r>
            <a:r>
              <a:rPr lang="en-US" i="1" dirty="0">
                <a:ea typeface="+mn-ea"/>
                <a:cs typeface="+mn-cs"/>
              </a:rPr>
              <a:t>X</a:t>
            </a:r>
            <a:r>
              <a:rPr lang="en-US" dirty="0">
                <a:ea typeface="+mn-ea"/>
                <a:cs typeface="+mn-cs"/>
              </a:rPr>
              <a:t> ≤ 8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)</a:t>
            </a: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= </a:t>
            </a:r>
            <a:r>
              <a:rPr lang="en-US" i="1" dirty="0" smtClean="0">
                <a:ea typeface="+mn-ea"/>
                <a:cs typeface="+mn-cs"/>
              </a:rPr>
              <a:t>P</a:t>
            </a:r>
            <a:r>
              <a:rPr lang="en-US" dirty="0" smtClean="0">
                <a:ea typeface="+mn-ea"/>
                <a:cs typeface="+mn-cs"/>
              </a:rPr>
              <a:t>(3 </a:t>
            </a:r>
            <a:r>
              <a:rPr lang="en-US" dirty="0">
                <a:ea typeface="+mn-ea"/>
                <a:cs typeface="+mn-cs"/>
              </a:rPr>
              <a:t>&lt; </a:t>
            </a:r>
            <a:r>
              <a:rPr lang="en-US" i="1" dirty="0">
                <a:ea typeface="+mn-ea"/>
                <a:cs typeface="+mn-cs"/>
              </a:rPr>
              <a:t>X</a:t>
            </a:r>
            <a:r>
              <a:rPr lang="en-US" dirty="0">
                <a:ea typeface="+mn-ea"/>
                <a:cs typeface="+mn-cs"/>
              </a:rPr>
              <a:t> ≤ 8)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= </a:t>
            </a:r>
            <a:r>
              <a:rPr lang="en-US" i="1" dirty="0" smtClean="0">
                <a:ea typeface="+mn-ea"/>
                <a:cs typeface="+mn-cs"/>
              </a:rPr>
              <a:t>F(x</a:t>
            </a:r>
            <a:r>
              <a:rPr lang="en-US" i="1" baseline="-25000" dirty="0" smtClean="0">
                <a:ea typeface="+mn-ea"/>
                <a:cs typeface="+mn-cs"/>
              </a:rPr>
              <a:t>8</a:t>
            </a:r>
            <a:r>
              <a:rPr lang="en-US" dirty="0" smtClean="0">
                <a:ea typeface="+mn-ea"/>
                <a:cs typeface="+mn-cs"/>
              </a:rPr>
              <a:t>)</a:t>
            </a:r>
            <a:r>
              <a:rPr lang="en-US" i="1" dirty="0" smtClean="0">
                <a:ea typeface="+mn-ea"/>
                <a:cs typeface="+mn-cs"/>
              </a:rPr>
              <a:t> – F(x</a:t>
            </a:r>
            <a:r>
              <a:rPr lang="en-US" i="1" baseline="-25000" dirty="0" smtClean="0">
                <a:ea typeface="+mn-ea"/>
                <a:cs typeface="+mn-cs"/>
              </a:rPr>
              <a:t>3</a:t>
            </a:r>
            <a:r>
              <a:rPr lang="en-US" dirty="0" smtClean="0">
                <a:ea typeface="+mn-ea"/>
                <a:cs typeface="+mn-cs"/>
              </a:rPr>
              <a:t>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=13/18 – 1/12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= 23/36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42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B1AE20B8-7523-4F87-AFFD-E7D78D35E30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2895600"/>
            <a:ext cx="50784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TextBox 7"/>
          <p:cNvSpPr txBox="1">
            <a:spLocks noChangeArrowheads="1"/>
          </p:cNvSpPr>
          <p:nvPr/>
        </p:nvSpPr>
        <p:spPr bwMode="auto">
          <a:xfrm>
            <a:off x="7519988" y="6011863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5.18  Computing the Expected Value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of the sum of values on 2 die rolls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E[X] </a:t>
            </a:r>
            <a:r>
              <a:rPr lang="en-US" smtClean="0"/>
              <a:t>= 2(1/36) + 3(1/18) + …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12(1/36) = 7</a:t>
            </a:r>
          </a:p>
        </p:txBody>
      </p:sp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3E640C41-F289-4A40-9104-F9B17074897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</a:t>
            </a:r>
            <a:r>
              <a:rPr lang="en-US" sz="3600" dirty="0" smtClean="0">
                <a:ea typeface="+mj-ea"/>
                <a:cs typeface="+mj-cs"/>
              </a:rPr>
              <a:t>tributions</a:t>
            </a:r>
            <a:endParaRPr lang="en-US" sz="3600" dirty="0">
              <a:ea typeface="+mj-ea"/>
              <a:cs typeface="+mj-cs"/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590800"/>
            <a:ext cx="32004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438400"/>
            <a:ext cx="3208338" cy="316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TextBox 8"/>
          <p:cNvSpPr txBox="1">
            <a:spLocks noChangeArrowheads="1"/>
          </p:cNvSpPr>
          <p:nvPr/>
        </p:nvSpPr>
        <p:spPr bwMode="auto">
          <a:xfrm>
            <a:off x="7772400" y="5565775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5.19  Expected Value on Television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Apprentice</a:t>
            </a:r>
            <a:r>
              <a:rPr lang="en-US" u="sng" dirty="0" smtClean="0">
                <a:ea typeface="+mn-ea"/>
                <a:cs typeface="+mn-cs"/>
              </a:rPr>
              <a:t> example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Teams were required to select an artist (mainstream or avant-garde) and sell their art for the most money possible.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Deal or No Deal </a:t>
            </a:r>
            <a:r>
              <a:rPr lang="en-US" u="sng" dirty="0" smtClean="0">
                <a:ea typeface="+mn-ea"/>
                <a:cs typeface="+mn-cs"/>
              </a:rPr>
              <a:t>example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Contestant had 5 briefcases left with $100, $400, $1000, $50,000 or $300,000 in them.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Expected value of briefcases is $70,300.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Banker offered contestant $80,000 to quit.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632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6E2DDF56-F84A-4A58-868E-FDD38A92CA2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5.20  Expected Value of Charitable Raffle</a:t>
            </a:r>
          </a:p>
          <a:p>
            <a:pPr eaLnBrk="1" hangingPunct="1"/>
            <a:r>
              <a:rPr lang="en-US" smtClean="0"/>
              <a:t>Cost of raffle ticket is $50</a:t>
            </a:r>
          </a:p>
          <a:p>
            <a:pPr eaLnBrk="1" hangingPunct="1"/>
            <a:r>
              <a:rPr lang="en-US" smtClean="0"/>
              <a:t>1000 raffle tickets were sold.</a:t>
            </a:r>
          </a:p>
          <a:p>
            <a:pPr eaLnBrk="1" hangingPunct="1"/>
            <a:r>
              <a:rPr lang="en-US" smtClean="0"/>
              <a:t>Prize for winning raffle is $25,000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E[X</a:t>
            </a:r>
            <a:r>
              <a:rPr lang="en-US" smtClean="0"/>
              <a:t>] = −$25</a:t>
            </a:r>
          </a:p>
        </p:txBody>
      </p:sp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9C6C1393-8CF0-4DBE-81B4-1DC3F2FE51C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</a:t>
            </a:r>
            <a:r>
              <a:rPr lang="en-US" sz="3600" dirty="0" smtClean="0">
                <a:ea typeface="+mj-ea"/>
                <a:cs typeface="+mj-cs"/>
              </a:rPr>
              <a:t>tributions</a:t>
            </a:r>
            <a:endParaRPr lang="en-US" sz="3600" dirty="0">
              <a:ea typeface="+mj-ea"/>
              <a:cs typeface="+mj-cs"/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505200"/>
            <a:ext cx="23336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Basic Concepts of Probability</a:t>
            </a:r>
          </a:p>
          <a:p>
            <a:pPr eaLnBrk="1" hangingPunct="1"/>
            <a:r>
              <a:rPr lang="en-US" sz="2800"/>
              <a:t>Random Variables and Probability Distributions</a:t>
            </a:r>
          </a:p>
          <a:p>
            <a:pPr eaLnBrk="1" hangingPunct="1"/>
            <a:r>
              <a:rPr lang="en-US" sz="2800"/>
              <a:t>Discrete Probability Distributions</a:t>
            </a:r>
          </a:p>
          <a:p>
            <a:pPr eaLnBrk="1" hangingPunct="1"/>
            <a:r>
              <a:rPr lang="en-US" sz="2800"/>
              <a:t>Continuous Probability Distributions</a:t>
            </a:r>
          </a:p>
          <a:p>
            <a:pPr eaLnBrk="1" hangingPunct="1"/>
            <a:r>
              <a:rPr lang="en-US" sz="2800"/>
              <a:t>Random Sampling from Probability Distributions</a:t>
            </a:r>
          </a:p>
          <a:p>
            <a:pPr eaLnBrk="1" hangingPunct="1"/>
            <a:r>
              <a:rPr lang="en-US" sz="2800"/>
              <a:t>Data Modeling and Distribution Fitting</a:t>
            </a:r>
          </a:p>
          <a:p>
            <a:pPr eaLnBrk="1" hangingPunct="1"/>
            <a:endParaRPr lang="en-US" sz="2800"/>
          </a:p>
          <a:p>
            <a:pPr eaLnBrk="1" hangingPunct="1"/>
            <a:endParaRPr lang="en-US"/>
          </a:p>
        </p:txBody>
      </p:sp>
      <p:sp>
        <p:nvSpPr>
          <p:cNvPr id="3072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BCD0C44C-E3B1-4226-AE6E-DDEDD620512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5 Topics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672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z="2500" u="sng" smtClean="0"/>
              <a:t>Example 5.21  Airline Revenue Management</a:t>
            </a:r>
          </a:p>
          <a:p>
            <a:pPr eaLnBrk="1" hangingPunct="1"/>
            <a:r>
              <a:rPr lang="en-US" sz="2500" smtClean="0"/>
              <a:t>Full and discount airfares are available for a flight.</a:t>
            </a:r>
          </a:p>
          <a:p>
            <a:pPr eaLnBrk="1" hangingPunct="1"/>
            <a:r>
              <a:rPr lang="en-US" sz="2500" smtClean="0"/>
              <a:t>Full-fare ticket costs $560</a:t>
            </a:r>
          </a:p>
          <a:p>
            <a:pPr eaLnBrk="1" hangingPunct="1"/>
            <a:r>
              <a:rPr lang="en-US" sz="2500" smtClean="0"/>
              <a:t>Discount ticket costs $400</a:t>
            </a:r>
          </a:p>
          <a:p>
            <a:pPr eaLnBrk="1" hangingPunct="1"/>
            <a:r>
              <a:rPr lang="en-US" sz="2500" i="1" smtClean="0"/>
              <a:t>X</a:t>
            </a:r>
            <a:r>
              <a:rPr lang="en-US" sz="2500" smtClean="0"/>
              <a:t> = ticket price paid</a:t>
            </a:r>
          </a:p>
          <a:p>
            <a:pPr eaLnBrk="1" hangingPunct="1"/>
            <a:r>
              <a:rPr lang="en-US" sz="2500" i="1" smtClean="0"/>
              <a:t>p</a:t>
            </a:r>
            <a:r>
              <a:rPr lang="en-US" sz="2500" smtClean="0"/>
              <a:t> = 0.75 (the probability of selling a full-fare ticket)</a:t>
            </a:r>
          </a:p>
          <a:p>
            <a:pPr eaLnBrk="1" hangingPunct="1"/>
            <a:r>
              <a:rPr lang="en-US" sz="2500" i="1" smtClean="0"/>
              <a:t>E[X]</a:t>
            </a:r>
            <a:r>
              <a:rPr lang="en-US" sz="2500" smtClean="0"/>
              <a:t> = 0.75($560) + 0.25(0) = $420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sz="2500" smtClean="0"/>
              <a:t>The airline should not discount full-fare tickets because the expected value of a full-fare ticket is greater than the cost of a discount ticket.</a:t>
            </a:r>
          </a:p>
          <a:p>
            <a:pPr eaLnBrk="1" hangingPunct="1"/>
            <a:r>
              <a:rPr lang="en-US" sz="2500" smtClean="0"/>
              <a:t>Break-even point: $400 = </a:t>
            </a:r>
            <a:r>
              <a:rPr lang="en-US" sz="2500" i="1" smtClean="0"/>
              <a:t>p</a:t>
            </a:r>
            <a:r>
              <a:rPr lang="en-US" sz="2500" smtClean="0"/>
              <a:t>($560) or </a:t>
            </a:r>
            <a:r>
              <a:rPr lang="en-US" sz="2500" i="1" smtClean="0"/>
              <a:t>p</a:t>
            </a:r>
            <a:r>
              <a:rPr lang="en-US" sz="2500" smtClean="0"/>
              <a:t> = 0.714</a:t>
            </a:r>
          </a:p>
          <a:p>
            <a:pPr eaLnBrk="1" hangingPunct="1">
              <a:lnSpc>
                <a:spcPct val="90000"/>
              </a:lnSpc>
            </a:pPr>
            <a:endParaRPr lang="en-US" sz="2500" smtClean="0"/>
          </a:p>
          <a:p>
            <a:pPr eaLnBrk="1" hangingPunct="1">
              <a:lnSpc>
                <a:spcPct val="90000"/>
              </a:lnSpc>
            </a:pPr>
            <a:endParaRPr lang="en-US" sz="2500" smtClean="0"/>
          </a:p>
        </p:txBody>
      </p:sp>
      <p:sp>
        <p:nvSpPr>
          <p:cNvPr id="5837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D1BF76C3-AED5-4D90-8711-E5AC5560819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5.22  </a:t>
            </a:r>
          </a:p>
          <a:p>
            <a:pPr marL="0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Computing the Variance of a Random Variable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3E816A6B-10A8-4010-BDD6-3000752072C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3486150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3127375"/>
            <a:ext cx="50768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Box 8"/>
          <p:cNvSpPr txBox="1">
            <a:spLocks noChangeArrowheads="1"/>
          </p:cNvSpPr>
          <p:nvPr/>
        </p:nvSpPr>
        <p:spPr bwMode="auto">
          <a:xfrm>
            <a:off x="5918200" y="5922963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Bernoulli Distribution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two possible outcomes each with a constant probability of occurrence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typically “success” is </a:t>
            </a:r>
            <a:r>
              <a:rPr lang="en-US" i="1" smtClean="0"/>
              <a:t>x</a:t>
            </a:r>
            <a:r>
              <a:rPr lang="en-US" smtClean="0"/>
              <a:t> = 1 and “failure” </a:t>
            </a:r>
            <a:r>
              <a:rPr lang="en-US" i="1" smtClean="0"/>
              <a:t>x</a:t>
            </a:r>
            <a:r>
              <a:rPr lang="en-US" smtClean="0"/>
              <a:t> = 0</a:t>
            </a:r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p</a:t>
            </a:r>
            <a:r>
              <a:rPr lang="en-US" smtClean="0"/>
              <a:t> is the probability of a success outcome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i="1" smtClean="0"/>
              <a:t>  E[X] </a:t>
            </a:r>
            <a:r>
              <a:rPr lang="en-US" smtClean="0"/>
              <a:t>= </a:t>
            </a:r>
            <a:r>
              <a:rPr lang="en-US" i="1" smtClean="0"/>
              <a:t>p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Var</a:t>
            </a:r>
            <a:r>
              <a:rPr lang="en-US" i="1" smtClean="0"/>
              <a:t>[X]</a:t>
            </a:r>
            <a:r>
              <a:rPr lang="en-US" smtClean="0"/>
              <a:t> = </a:t>
            </a:r>
            <a:r>
              <a:rPr lang="en-US" i="1" smtClean="0"/>
              <a:t>p</a:t>
            </a:r>
            <a:r>
              <a:rPr lang="en-US" smtClean="0"/>
              <a:t>(1 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−</a:t>
            </a:r>
            <a:r>
              <a:rPr lang="en-US" smtClean="0"/>
              <a:t> </a:t>
            </a:r>
            <a:r>
              <a:rPr lang="en-US" i="1" smtClean="0"/>
              <a:t>p</a:t>
            </a:r>
            <a:r>
              <a:rPr lang="en-US" smtClean="0"/>
              <a:t>)</a:t>
            </a:r>
          </a:p>
        </p:txBody>
      </p:sp>
      <p:sp>
        <p:nvSpPr>
          <p:cNvPr id="6041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F1375040-EF90-4B91-9E48-3004EBD1B67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657600"/>
            <a:ext cx="36957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5.23  Using the Bernoulli Distribution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Model whether an individual responds positively to a telemarketing promotion.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You have a box with 20 red and 80 white marbles.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You ask individuals exposed to the telemarketing promotion to select a marble and then replace it.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If the customer selects a red marble, the customer makes a purchase.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If the customer selects a </a:t>
            </a:r>
            <a:r>
              <a:rPr lang="en-US" dirty="0" smtClean="0">
                <a:ea typeface="+mn-ea"/>
                <a:cs typeface="+mn-cs"/>
              </a:rPr>
              <a:t>white </a:t>
            </a:r>
            <a:r>
              <a:rPr lang="en-US" dirty="0">
                <a:ea typeface="+mn-ea"/>
                <a:cs typeface="+mn-cs"/>
              </a:rPr>
              <a:t>marble, the customer </a:t>
            </a:r>
            <a:r>
              <a:rPr lang="en-US" dirty="0" smtClean="0">
                <a:ea typeface="+mn-ea"/>
                <a:cs typeface="+mn-cs"/>
              </a:rPr>
              <a:t>does not make </a:t>
            </a:r>
            <a:r>
              <a:rPr lang="en-US" dirty="0">
                <a:ea typeface="+mn-ea"/>
                <a:cs typeface="+mn-cs"/>
              </a:rPr>
              <a:t>a purchase.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943D4F67-86AC-451E-A777-20420647832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Binomial Distribution</a:t>
            </a:r>
          </a:p>
          <a:p>
            <a:pPr eaLnBrk="1" hangingPunct="1"/>
            <a:r>
              <a:rPr lang="en-US" smtClean="0"/>
              <a:t>Models </a:t>
            </a:r>
            <a:r>
              <a:rPr lang="en-US" i="1" smtClean="0"/>
              <a:t>n</a:t>
            </a:r>
            <a:r>
              <a:rPr lang="en-US" smtClean="0"/>
              <a:t> independent replications of a Bernoulli experiment</a:t>
            </a:r>
          </a:p>
          <a:p>
            <a:pPr eaLnBrk="1" hangingPunct="1"/>
            <a:r>
              <a:rPr lang="en-US" i="1" smtClean="0"/>
              <a:t>X</a:t>
            </a:r>
            <a:r>
              <a:rPr lang="en-US" smtClean="0"/>
              <a:t> represents the number of successes in these </a:t>
            </a:r>
            <a:r>
              <a:rPr lang="en-US" i="1" smtClean="0"/>
              <a:t>n</a:t>
            </a:r>
            <a:r>
              <a:rPr lang="en-US" smtClean="0"/>
              <a:t> experiments</a:t>
            </a:r>
          </a:p>
        </p:txBody>
      </p:sp>
      <p:sp>
        <p:nvSpPr>
          <p:cNvPr id="6246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5B3CCCF1-C054-442D-BC3A-D306ECAB630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810000"/>
            <a:ext cx="6167438" cy="154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5354638"/>
            <a:ext cx="21907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Content Placeholder 1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5.24  Computing Binomial Probabilities</a:t>
            </a:r>
          </a:p>
          <a:p>
            <a:pPr eaLnBrk="1" hangingPunct="1"/>
            <a:r>
              <a:rPr lang="en-US" smtClean="0"/>
              <a:t>Suppose 10 individuals receive the telemarking promotion.</a:t>
            </a:r>
          </a:p>
          <a:p>
            <a:pPr eaLnBrk="1" hangingPunct="1"/>
            <a:r>
              <a:rPr lang="en-US" smtClean="0"/>
              <a:t>Each individual has a 0.2 probability of making a purchase.</a:t>
            </a:r>
          </a:p>
          <a:p>
            <a:pPr eaLnBrk="1" hangingPunct="1"/>
            <a:r>
              <a:rPr lang="en-US" smtClean="0"/>
              <a:t>Find the probability that exactly 3 of the 10 individuals make a purchase.</a:t>
            </a:r>
          </a:p>
        </p:txBody>
      </p:sp>
      <p:sp>
        <p:nvSpPr>
          <p:cNvPr id="6349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0CB8A16C-E094-4876-ACDE-D67B0B42C52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4275" y="4462463"/>
            <a:ext cx="43434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5.25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Excel’s Binomial Distribution Function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P(x</a:t>
            </a:r>
            <a:r>
              <a:rPr lang="en-US" dirty="0" smtClean="0">
                <a:ea typeface="+mn-ea"/>
                <a:cs typeface="+mn-cs"/>
              </a:rPr>
              <a:t> = 3) = 0.20133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= f</a:t>
            </a:r>
            <a:r>
              <a:rPr lang="en-US" dirty="0" smtClean="0">
                <a:ea typeface="+mn-ea"/>
                <a:cs typeface="+mn-cs"/>
              </a:rPr>
              <a:t>(3)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=BINOM.DIST(3, 10, 0.2, true)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P(x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≤ </a:t>
            </a:r>
            <a:r>
              <a:rPr lang="en-US" dirty="0">
                <a:ea typeface="+mn-ea"/>
                <a:cs typeface="+mn-cs"/>
              </a:rPr>
              <a:t>3</a:t>
            </a:r>
            <a:r>
              <a:rPr lang="en-US" dirty="0" smtClean="0">
                <a:ea typeface="+mn-ea"/>
                <a:cs typeface="+mn-cs"/>
              </a:rPr>
              <a:t>) = 0.87913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= </a:t>
            </a:r>
            <a:r>
              <a:rPr lang="en-US" i="1" dirty="0" smtClean="0">
                <a:ea typeface="+mn-ea"/>
                <a:cs typeface="+mn-cs"/>
              </a:rPr>
              <a:t>F</a:t>
            </a:r>
            <a:r>
              <a:rPr lang="en-US" dirty="0" smtClean="0">
                <a:ea typeface="+mn-ea"/>
                <a:cs typeface="+mn-cs"/>
              </a:rPr>
              <a:t>(3)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=</a:t>
            </a:r>
            <a:r>
              <a:rPr lang="en-US" dirty="0">
                <a:ea typeface="+mn-ea"/>
                <a:cs typeface="+mn-cs"/>
              </a:rPr>
              <a:t>BINOM.DIST(3, 10, 0.2, </a:t>
            </a:r>
            <a:r>
              <a:rPr lang="en-US" dirty="0" smtClean="0">
                <a:ea typeface="+mn-ea"/>
                <a:cs typeface="+mn-cs"/>
              </a:rPr>
              <a:t>false)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6451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39974755-DC72-418E-B1B7-E7CEAAE2363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62675" y="2695575"/>
            <a:ext cx="2314575" cy="321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TextBox 7"/>
          <p:cNvSpPr txBox="1">
            <a:spLocks noChangeArrowheads="1"/>
          </p:cNvSpPr>
          <p:nvPr/>
        </p:nvSpPr>
        <p:spPr bwMode="auto">
          <a:xfrm>
            <a:off x="7772400" y="5943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5.10</a:t>
            </a:r>
          </a:p>
        </p:txBody>
      </p:sp>
      <p:pic>
        <p:nvPicPr>
          <p:cNvPr id="4199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" y="2362200"/>
            <a:ext cx="71247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977063" y="4476750"/>
            <a:ext cx="1500187" cy="1714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1993" name="TextBox 9"/>
          <p:cNvSpPr txBox="1">
            <a:spLocks noChangeArrowheads="1"/>
          </p:cNvSpPr>
          <p:nvPr/>
        </p:nvSpPr>
        <p:spPr bwMode="auto">
          <a:xfrm>
            <a:off x="7696200" y="1676400"/>
            <a:ext cx="118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True: </a:t>
            </a:r>
            <a:r>
              <a:rPr lang="en-US" sz="1800" i="1"/>
              <a:t>F(x)</a:t>
            </a:r>
          </a:p>
        </p:txBody>
      </p:sp>
      <p:sp>
        <p:nvSpPr>
          <p:cNvPr id="41994" name="TextBox 10"/>
          <p:cNvSpPr txBox="1">
            <a:spLocks noChangeArrowheads="1"/>
          </p:cNvSpPr>
          <p:nvPr/>
        </p:nvSpPr>
        <p:spPr bwMode="auto">
          <a:xfrm>
            <a:off x="7772400" y="2101850"/>
            <a:ext cx="1200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False: </a:t>
            </a:r>
            <a:r>
              <a:rPr lang="en-US" sz="1800" i="1"/>
              <a:t>f(x)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358063" y="1905000"/>
            <a:ext cx="414337" cy="534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358063" y="2286000"/>
            <a:ext cx="490537" cy="153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Histogram Example of the Binomial Distribution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6553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9F324752-361B-49AB-8A5C-E9FDD2AA03A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590800"/>
            <a:ext cx="399573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TextBox 9"/>
          <p:cNvSpPr txBox="1">
            <a:spLocks noChangeArrowheads="1"/>
          </p:cNvSpPr>
          <p:nvPr/>
        </p:nvSpPr>
        <p:spPr bwMode="auto">
          <a:xfrm>
            <a:off x="5287963" y="559117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5.11a</a:t>
            </a:r>
          </a:p>
        </p:txBody>
      </p:sp>
      <p:sp>
        <p:nvSpPr>
          <p:cNvPr id="43015" name="TextBox 8"/>
          <p:cNvSpPr txBox="1">
            <a:spLocks noChangeArrowheads="1"/>
          </p:cNvSpPr>
          <p:nvPr/>
        </p:nvSpPr>
        <p:spPr bwMode="auto">
          <a:xfrm>
            <a:off x="2776538" y="2254250"/>
            <a:ext cx="26431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Symmetric when </a:t>
            </a:r>
            <a:r>
              <a:rPr lang="en-US" sz="1800" i="1"/>
              <a:t>p</a:t>
            </a:r>
            <a:r>
              <a:rPr lang="en-US" sz="1800"/>
              <a:t> = 0.5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Histogram Examples of the Binomial Distribution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665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1CA30506-18CC-42E1-9839-208F8ED28D1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4403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819400"/>
            <a:ext cx="3511550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2819400"/>
            <a:ext cx="3511550" cy="26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9" name="TextBox 12"/>
          <p:cNvSpPr txBox="1">
            <a:spLocks noChangeArrowheads="1"/>
          </p:cNvSpPr>
          <p:nvPr/>
        </p:nvSpPr>
        <p:spPr bwMode="auto">
          <a:xfrm>
            <a:off x="3525838" y="5495925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5.11b</a:t>
            </a:r>
          </a:p>
        </p:txBody>
      </p:sp>
      <p:sp>
        <p:nvSpPr>
          <p:cNvPr id="44040" name="TextBox 6"/>
          <p:cNvSpPr txBox="1">
            <a:spLocks noChangeArrowheads="1"/>
          </p:cNvSpPr>
          <p:nvPr/>
        </p:nvSpPr>
        <p:spPr bwMode="auto">
          <a:xfrm>
            <a:off x="914400" y="2438400"/>
            <a:ext cx="3367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Positively skewed when </a:t>
            </a:r>
            <a:r>
              <a:rPr lang="en-US" sz="1800" i="1"/>
              <a:t>p</a:t>
            </a:r>
            <a:r>
              <a:rPr lang="en-US" sz="1800"/>
              <a:t> &lt; 0.5</a:t>
            </a:r>
          </a:p>
        </p:txBody>
      </p:sp>
      <p:sp>
        <p:nvSpPr>
          <p:cNvPr id="44041" name="TextBox 10"/>
          <p:cNvSpPr txBox="1">
            <a:spLocks noChangeArrowheads="1"/>
          </p:cNvSpPr>
          <p:nvPr/>
        </p:nvSpPr>
        <p:spPr bwMode="auto">
          <a:xfrm>
            <a:off x="5153025" y="2460625"/>
            <a:ext cx="3468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Negatively skewed when </a:t>
            </a:r>
            <a:r>
              <a:rPr lang="en-US" sz="1800" i="1"/>
              <a:t>p</a:t>
            </a:r>
            <a:r>
              <a:rPr lang="en-US" sz="1800"/>
              <a:t> &lt; 0.5</a:t>
            </a:r>
          </a:p>
        </p:txBody>
      </p:sp>
      <p:sp>
        <p:nvSpPr>
          <p:cNvPr id="44042" name="TextBox 11"/>
          <p:cNvSpPr txBox="1">
            <a:spLocks noChangeArrowheads="1"/>
          </p:cNvSpPr>
          <p:nvPr/>
        </p:nvSpPr>
        <p:spPr bwMode="auto">
          <a:xfrm>
            <a:off x="7716838" y="5507038"/>
            <a:ext cx="8905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5.11c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>
          <a:xfrm>
            <a:off x="468313" y="14478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Poisson Distribution</a:t>
            </a:r>
          </a:p>
          <a:p>
            <a:pPr eaLnBrk="1" hangingPunct="1"/>
            <a:r>
              <a:rPr lang="en-US" smtClean="0"/>
              <a:t>Models the number of occurrences in some unit of measure (often time or distance).</a:t>
            </a:r>
          </a:p>
          <a:p>
            <a:pPr eaLnBrk="1" hangingPunct="1"/>
            <a:r>
              <a:rPr lang="en-US" smtClean="0"/>
              <a:t>There is no limit on the number of occurrences.</a:t>
            </a:r>
          </a:p>
          <a:p>
            <a:pPr eaLnBrk="1" hangingPunct="1"/>
            <a:r>
              <a:rPr lang="en-US" smtClean="0"/>
              <a:t>The average number of occurrence per unit is a constant denoted as </a:t>
            </a:r>
            <a:r>
              <a:rPr lang="el-GR" smtClean="0">
                <a:latin typeface="Cambria Math" charset="0"/>
                <a:ea typeface="Cambria Math" charset="0"/>
                <a:cs typeface="Cambria Math" charset="0"/>
              </a:rPr>
              <a:t>λ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.</a:t>
            </a:r>
            <a:endParaRPr lang="en-US" smtClean="0"/>
          </a:p>
        </p:txBody>
      </p:sp>
      <p:sp>
        <p:nvSpPr>
          <p:cNvPr id="6758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BDE6014F-FD3B-49C9-B35D-3243575B389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0425" y="4191000"/>
            <a:ext cx="49053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u="sng" smtClean="0"/>
              <a:t>Probability</a:t>
            </a:r>
            <a:r>
              <a:rPr lang="en-US" smtClean="0"/>
              <a:t> is the likelihood that an outcome occurs.</a:t>
            </a:r>
          </a:p>
          <a:p>
            <a:pPr eaLnBrk="1" hangingPunct="1"/>
            <a:r>
              <a:rPr lang="en-US" smtClean="0"/>
              <a:t>An </a:t>
            </a:r>
            <a:r>
              <a:rPr lang="en-US" u="sng" smtClean="0"/>
              <a:t>experiment</a:t>
            </a:r>
            <a:r>
              <a:rPr lang="en-US" smtClean="0"/>
              <a:t> is the process that results in an outcome.</a:t>
            </a:r>
          </a:p>
          <a:p>
            <a:pPr eaLnBrk="1" hangingPunct="1"/>
            <a:r>
              <a:rPr lang="en-US" smtClean="0"/>
              <a:t>The </a:t>
            </a:r>
            <a:r>
              <a:rPr lang="en-US" u="sng" smtClean="0"/>
              <a:t>outcome</a:t>
            </a:r>
            <a:r>
              <a:rPr lang="en-US" smtClean="0"/>
              <a:t> of an experiment is a result that we observe.</a:t>
            </a:r>
          </a:p>
          <a:p>
            <a:pPr eaLnBrk="1" hangingPunct="1"/>
            <a:r>
              <a:rPr lang="en-US" smtClean="0"/>
              <a:t>The </a:t>
            </a:r>
            <a:r>
              <a:rPr lang="en-US" u="sng" smtClean="0"/>
              <a:t>sample space</a:t>
            </a:r>
            <a:r>
              <a:rPr lang="en-US" smtClean="0"/>
              <a:t> is the collection of all possible outcomes of an experiment.</a:t>
            </a:r>
          </a:p>
          <a:p>
            <a:pPr eaLnBrk="1" hangingPunct="1"/>
            <a:r>
              <a:rPr lang="en-US" smtClean="0"/>
              <a:t>An </a:t>
            </a:r>
            <a:r>
              <a:rPr lang="en-US" u="sng" smtClean="0"/>
              <a:t>event</a:t>
            </a:r>
            <a:r>
              <a:rPr lang="en-US" smtClean="0"/>
              <a:t> is a collection of one or more outcomes from a sample space.</a:t>
            </a:r>
          </a:p>
        </p:txBody>
      </p:sp>
      <p:sp>
        <p:nvSpPr>
          <p:cNvPr id="3174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8C521557-379F-4778-BC55-2EBC8CCBAC7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Basic Concepts of Probability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Example 5.26  Computing Poisson Probabilities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Suppose the average number of customers arriving at a Subway restaurant during lunch hour is </a:t>
            </a:r>
            <a:r>
              <a:rPr lang="el-GR" b="1" i="1" smtClean="0">
                <a:latin typeface="Times" pitchFamily="-72" charset="0"/>
              </a:rPr>
              <a:t>λ</a:t>
            </a:r>
            <a:r>
              <a:rPr lang="en-US" smtClean="0"/>
              <a:t> =12 per hour.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The probability that exactly </a:t>
            </a:r>
            <a:r>
              <a:rPr lang="en-US" i="1" smtClean="0"/>
              <a:t>x </a:t>
            </a:r>
            <a:r>
              <a:rPr lang="en-US" smtClean="0"/>
              <a:t>customers arrive during the hour is given by the Poisson distribution.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Find the probability that exactly 5 arrive during lunch hour:</a:t>
            </a:r>
          </a:p>
          <a:p>
            <a:pPr eaLnBrk="1" hangingPunct="1">
              <a:lnSpc>
                <a:spcPct val="90000"/>
              </a:lnSpc>
            </a:pPr>
            <a:r>
              <a:rPr lang="en-US" i="1" smtClean="0"/>
              <a:t>f</a:t>
            </a:r>
            <a:r>
              <a:rPr lang="en-US" smtClean="0"/>
              <a:t>(5) = e</a:t>
            </a:r>
            <a:r>
              <a:rPr lang="en-US" baseline="30000" smtClean="0"/>
              <a:t>-12</a:t>
            </a:r>
            <a:r>
              <a:rPr lang="en-US" smtClean="0"/>
              <a:t>(12</a:t>
            </a:r>
            <a:r>
              <a:rPr lang="en-US" baseline="30000" smtClean="0"/>
              <a:t>5</a:t>
            </a:r>
            <a:r>
              <a:rPr lang="en-US" smtClean="0"/>
              <a:t>)/5! 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      = (0.000006144)(248,832)/120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mtClean="0"/>
              <a:t>         = 0.1274</a:t>
            </a:r>
          </a:p>
        </p:txBody>
      </p:sp>
      <p:sp>
        <p:nvSpPr>
          <p:cNvPr id="6861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6F819332-DEB8-45C0-AE33-C8F7395BB72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idx="1"/>
          </p:nvPr>
        </p:nvSpPr>
        <p:spPr>
          <a:xfrm>
            <a:off x="404813" y="1268413"/>
            <a:ext cx="82296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Example 5.27  Using Excel’s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Poisson Distribution Function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POISSON.DIST(</a:t>
            </a:r>
            <a:r>
              <a:rPr lang="en-US" i="1" smtClean="0"/>
              <a:t>x, mean, cumulative</a:t>
            </a:r>
            <a:r>
              <a:rPr lang="en-US" smtClean="0"/>
              <a:t>)</a:t>
            </a:r>
          </a:p>
        </p:txBody>
      </p:sp>
      <p:sp>
        <p:nvSpPr>
          <p:cNvPr id="6963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8B282472-FEB2-409B-9B40-74DF750D8BA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3388" y="2227263"/>
            <a:ext cx="1806575" cy="369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063" y="2895600"/>
            <a:ext cx="5030787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TextBox 9"/>
          <p:cNvSpPr txBox="1">
            <a:spLocks noChangeArrowheads="1"/>
          </p:cNvSpPr>
          <p:nvPr/>
        </p:nvSpPr>
        <p:spPr bwMode="auto">
          <a:xfrm>
            <a:off x="7772400" y="5943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5.12</a:t>
            </a:r>
          </a:p>
        </p:txBody>
      </p:sp>
      <p:sp>
        <p:nvSpPr>
          <p:cNvPr id="47112" name="TextBox 10"/>
          <p:cNvSpPr txBox="1">
            <a:spLocks noChangeArrowheads="1"/>
          </p:cNvSpPr>
          <p:nvPr/>
        </p:nvSpPr>
        <p:spPr bwMode="auto">
          <a:xfrm>
            <a:off x="4829175" y="569753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5.13</a:t>
            </a:r>
          </a:p>
        </p:txBody>
      </p:sp>
      <p:sp>
        <p:nvSpPr>
          <p:cNvPr id="47113" name="TextBox 11"/>
          <p:cNvSpPr txBox="1">
            <a:spLocks noChangeArrowheads="1"/>
          </p:cNvSpPr>
          <p:nvPr/>
        </p:nvSpPr>
        <p:spPr bwMode="auto">
          <a:xfrm>
            <a:off x="5594350" y="1447800"/>
            <a:ext cx="118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True: </a:t>
            </a:r>
            <a:r>
              <a:rPr lang="en-US" sz="1800" i="1"/>
              <a:t>F(x)</a:t>
            </a:r>
          </a:p>
        </p:txBody>
      </p:sp>
      <p:sp>
        <p:nvSpPr>
          <p:cNvPr id="47114" name="TextBox 12"/>
          <p:cNvSpPr txBox="1">
            <a:spLocks noChangeArrowheads="1"/>
          </p:cNvSpPr>
          <p:nvPr/>
        </p:nvSpPr>
        <p:spPr bwMode="auto">
          <a:xfrm>
            <a:off x="6248400" y="1804988"/>
            <a:ext cx="120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False: </a:t>
            </a:r>
            <a:r>
              <a:rPr lang="en-US" sz="1800" i="1"/>
              <a:t>f(x)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94350" y="1752600"/>
            <a:ext cx="273050" cy="6143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94350" y="1990725"/>
            <a:ext cx="730250" cy="376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Analytics in Practice: Using the Poisson Distribution for Modeling Bids on Priceline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Pricing strategies for </a:t>
            </a:r>
            <a:r>
              <a:rPr lang="en-US" dirty="0" err="1" smtClean="0">
                <a:ea typeface="+mn-ea"/>
                <a:cs typeface="+mn-cs"/>
              </a:rPr>
              <a:t>Kimpton</a:t>
            </a: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hotels on Priceline is modeled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using a Poisson distribution.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number of bids placed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per day 3 days before arrival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is </a:t>
            </a:r>
            <a:r>
              <a:rPr lang="en-US" i="1" dirty="0" smtClean="0">
                <a:ea typeface="+mn-ea"/>
                <a:cs typeface="+mn-cs"/>
              </a:rPr>
              <a:t>f</a:t>
            </a:r>
            <a:r>
              <a:rPr lang="en-US" dirty="0" smtClean="0">
                <a:ea typeface="+mn-ea"/>
                <a:cs typeface="+mn-cs"/>
              </a:rPr>
              <a:t>(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dirty="0" smtClean="0">
                <a:ea typeface="+mn-ea"/>
                <a:cs typeface="+mn-cs"/>
              </a:rPr>
              <a:t>) = e</a:t>
            </a:r>
            <a:r>
              <a:rPr lang="en-US" baseline="30000" dirty="0" smtClean="0">
                <a:ea typeface="+mn-ea"/>
                <a:cs typeface="+mn-cs"/>
              </a:rPr>
              <a:t>-6.3</a:t>
            </a:r>
            <a:r>
              <a:rPr lang="en-US" dirty="0" smtClean="0">
                <a:ea typeface="+mn-ea"/>
                <a:cs typeface="+mn-cs"/>
              </a:rPr>
              <a:t>(6.3</a:t>
            </a:r>
            <a:r>
              <a:rPr lang="en-US" i="1" baseline="30000" dirty="0" smtClean="0">
                <a:ea typeface="+mn-ea"/>
                <a:cs typeface="+mn-cs"/>
              </a:rPr>
              <a:t>x</a:t>
            </a:r>
            <a:r>
              <a:rPr lang="en-US" dirty="0" smtClean="0">
                <a:ea typeface="+mn-ea"/>
                <a:cs typeface="+mn-cs"/>
              </a:rPr>
              <a:t>)/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dirty="0" smtClean="0">
                <a:ea typeface="+mn-ea"/>
                <a:cs typeface="+mn-cs"/>
              </a:rPr>
              <a:t>!</a:t>
            </a:r>
            <a:r>
              <a:rPr lang="en-US" dirty="0">
                <a:ea typeface="+mn-ea"/>
                <a:cs typeface="+mn-cs"/>
              </a:rPr>
              <a:t> 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Using the model increased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sales 11% in one year.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7065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C5092EDD-FA6B-400B-8E06-8BABDBCEC23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Discrete Probability Distributions</a:t>
            </a:r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981200"/>
            <a:ext cx="3033713" cy="388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1"/>
          <p:cNvSpPr>
            <a:spLocks noGrp="1"/>
          </p:cNvSpPr>
          <p:nvPr>
            <p:ph idx="1"/>
          </p:nvPr>
        </p:nvSpPr>
        <p:spPr>
          <a:xfrm>
            <a:off x="5791200" y="1292225"/>
            <a:ext cx="2590800" cy="1639888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mtClean="0"/>
              <a:t>Change in DJIA using 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smtClean="0"/>
              <a:t>5% increments</a:t>
            </a:r>
          </a:p>
        </p:txBody>
      </p:sp>
      <p:sp>
        <p:nvSpPr>
          <p:cNvPr id="7168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FCC7101E-499E-453B-BE32-DAD4D8E5822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4189" y="2286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171575"/>
            <a:ext cx="4876800" cy="18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138" y="3324225"/>
            <a:ext cx="474186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Box 10"/>
          <p:cNvSpPr txBox="1">
            <a:spLocks noChangeArrowheads="1"/>
          </p:cNvSpPr>
          <p:nvPr/>
        </p:nvSpPr>
        <p:spPr bwMode="auto">
          <a:xfrm>
            <a:off x="4598988" y="5915025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5.14</a:t>
            </a:r>
          </a:p>
        </p:txBody>
      </p:sp>
      <p:sp>
        <p:nvSpPr>
          <p:cNvPr id="49160" name="TextBox 11"/>
          <p:cNvSpPr txBox="1">
            <a:spLocks noChangeArrowheads="1"/>
          </p:cNvSpPr>
          <p:nvPr/>
        </p:nvSpPr>
        <p:spPr bwMode="auto">
          <a:xfrm>
            <a:off x="4713288" y="3052763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5.6</a:t>
            </a:r>
          </a:p>
        </p:txBody>
      </p:sp>
      <p:sp>
        <p:nvSpPr>
          <p:cNvPr id="49161" name="Content Placeholder 1"/>
          <p:cNvSpPr txBox="1">
            <a:spLocks/>
          </p:cNvSpPr>
          <p:nvPr/>
        </p:nvSpPr>
        <p:spPr bwMode="auto">
          <a:xfrm>
            <a:off x="5813425" y="3176588"/>
            <a:ext cx="2590800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Change in DJIA using </a:t>
            </a:r>
          </a:p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2.5% increments</a:t>
            </a:r>
          </a:p>
        </p:txBody>
      </p:sp>
      <p:sp>
        <p:nvSpPr>
          <p:cNvPr id="49162" name="Content Placeholder 1"/>
          <p:cNvSpPr txBox="1">
            <a:spLocks/>
          </p:cNvSpPr>
          <p:nvPr/>
        </p:nvSpPr>
        <p:spPr bwMode="auto">
          <a:xfrm>
            <a:off x="5813425" y="5230813"/>
            <a:ext cx="25908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Approaching a smooth curve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11700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Probability density function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curve described by a mathematical function that characterizes a continuous random variable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Properties of a probability density function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f(x)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≥ </a:t>
            </a:r>
            <a:r>
              <a:rPr lang="en-US" dirty="0">
                <a:ea typeface="+mn-ea"/>
                <a:cs typeface="+mn-cs"/>
              </a:rPr>
              <a:t>0 </a:t>
            </a:r>
            <a:r>
              <a:rPr lang="en-US" dirty="0" smtClean="0">
                <a:ea typeface="+mn-ea"/>
                <a:cs typeface="+mn-cs"/>
              </a:rPr>
              <a:t>for </a:t>
            </a:r>
            <a:r>
              <a:rPr lang="en-US" dirty="0">
                <a:ea typeface="+mn-ea"/>
                <a:cs typeface="+mn-cs"/>
              </a:rPr>
              <a:t>all values of </a:t>
            </a:r>
            <a:r>
              <a:rPr lang="en-US" i="1" dirty="0" smtClean="0">
                <a:ea typeface="+mn-ea"/>
                <a:cs typeface="+mn-cs"/>
              </a:rPr>
              <a:t>x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Total area under the density function equals 1.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P(X = x) </a:t>
            </a:r>
            <a:r>
              <a:rPr lang="en-US" dirty="0" smtClean="0">
                <a:ea typeface="+mn-ea"/>
                <a:cs typeface="+mn-cs"/>
              </a:rPr>
              <a:t>= 0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Probabilities are only defined over an interval.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P(a </a:t>
            </a:r>
            <a:r>
              <a:rPr lang="en-US" i="1" dirty="0" smtClean="0">
                <a:latin typeface="Cambria Math"/>
                <a:ea typeface="Cambria Math"/>
                <a:cs typeface="+mn-cs"/>
              </a:rPr>
              <a:t>≤ </a:t>
            </a:r>
            <a:r>
              <a:rPr lang="en-US" i="1" dirty="0">
                <a:ea typeface="+mn-ea"/>
                <a:cs typeface="+mn-cs"/>
              </a:rPr>
              <a:t>X</a:t>
            </a:r>
            <a:r>
              <a:rPr lang="en-US" i="1" dirty="0" smtClean="0">
                <a:latin typeface="Cambria Math"/>
                <a:ea typeface="Cambria Math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i="1" dirty="0" smtClean="0">
                <a:latin typeface="Cambria Math"/>
                <a:ea typeface="Cambria Math"/>
                <a:cs typeface="+mn-cs"/>
              </a:rPr>
              <a:t>≤ </a:t>
            </a:r>
            <a:r>
              <a:rPr lang="en-US" i="1" dirty="0" smtClean="0">
                <a:ea typeface="+mn-ea"/>
                <a:cs typeface="+mn-cs"/>
              </a:rPr>
              <a:t>b) </a:t>
            </a:r>
            <a:r>
              <a:rPr lang="en-US" dirty="0" smtClean="0">
                <a:ea typeface="+mn-ea"/>
                <a:cs typeface="+mn-cs"/>
              </a:rPr>
              <a:t>is the area under the density function between </a:t>
            </a:r>
            <a:r>
              <a:rPr lang="en-US" i="1" dirty="0" smtClean="0">
                <a:ea typeface="+mn-ea"/>
                <a:cs typeface="+mn-cs"/>
              </a:rPr>
              <a:t>a</a:t>
            </a:r>
            <a:r>
              <a:rPr lang="en-US" dirty="0" smtClean="0">
                <a:ea typeface="+mn-ea"/>
                <a:cs typeface="+mn-cs"/>
              </a:rPr>
              <a:t> and </a:t>
            </a:r>
            <a:r>
              <a:rPr lang="en-US" i="1" dirty="0" smtClean="0">
                <a:ea typeface="+mn-ea"/>
                <a:cs typeface="+mn-cs"/>
              </a:rPr>
              <a:t>b</a:t>
            </a:r>
            <a:r>
              <a:rPr lang="en-US" dirty="0" smtClean="0">
                <a:ea typeface="+mn-ea"/>
                <a:cs typeface="+mn-cs"/>
              </a:rPr>
              <a:t>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7270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D1FF2AA2-AC87-409D-8AD8-793215E4ADC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125" y="5832475"/>
            <a:ext cx="76962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Content Placeholder 1"/>
          <p:cNvSpPr>
            <a:spLocks noGrp="1"/>
          </p:cNvSpPr>
          <p:nvPr>
            <p:ph idx="1"/>
          </p:nvPr>
        </p:nvSpPr>
        <p:spPr>
          <a:xfrm>
            <a:off x="434975" y="1304925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Uniform Distribution</a:t>
            </a:r>
          </a:p>
          <a:p>
            <a:pPr eaLnBrk="1" hangingPunct="1"/>
            <a:r>
              <a:rPr lang="en-US" smtClean="0"/>
              <a:t>All outcomes between a minimum (</a:t>
            </a:r>
            <a:r>
              <a:rPr lang="en-US" i="1" smtClean="0"/>
              <a:t>a</a:t>
            </a:r>
            <a:r>
              <a:rPr lang="en-US" smtClean="0"/>
              <a:t>) and a maximum (</a:t>
            </a:r>
            <a:r>
              <a:rPr lang="en-US" i="1" smtClean="0"/>
              <a:t>b</a:t>
            </a:r>
            <a:r>
              <a:rPr lang="en-US" smtClean="0"/>
              <a:t>) are equally likely.</a:t>
            </a:r>
          </a:p>
        </p:txBody>
      </p:sp>
      <p:sp>
        <p:nvSpPr>
          <p:cNvPr id="7373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8FC66170-0D07-40ED-B7D4-EA4C7BDD0B9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5120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819400"/>
            <a:ext cx="3354388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6363" y="2830513"/>
            <a:ext cx="3352800" cy="129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7588" y="4521200"/>
            <a:ext cx="38195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8267" y="5508645"/>
            <a:ext cx="382669" cy="369332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1" name="TextBox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50682" y="5508645"/>
            <a:ext cx="382669" cy="369332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54268" y="4727305"/>
            <a:ext cx="704937" cy="369332"/>
          </a:xfrm>
          <a:prstGeom prst="rect">
            <a:avLst/>
          </a:prstGeom>
          <a:blipFill rotWithShape="1">
            <a:blip r:embed="rId7"/>
            <a:stretch>
              <a:fillRect b="-13115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3" name="TextBox 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45068" y="5619254"/>
            <a:ext cx="382669" cy="369332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51212" name="TextBox 13"/>
          <p:cNvSpPr txBox="1">
            <a:spLocks noChangeArrowheads="1"/>
          </p:cNvSpPr>
          <p:nvPr/>
        </p:nvSpPr>
        <p:spPr bwMode="auto">
          <a:xfrm>
            <a:off x="4005263" y="5059363"/>
            <a:ext cx="1054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Area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Uniform Distribution 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Expected Value =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Variance =</a:t>
            </a:r>
          </a:p>
        </p:txBody>
      </p:sp>
      <p:sp>
        <p:nvSpPr>
          <p:cNvPr id="7475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8647C11D-B628-4BC2-9393-70EE4449559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2209800"/>
            <a:ext cx="25717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581400"/>
            <a:ext cx="25527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5.28</a:t>
            </a:r>
            <a:endParaRPr lang="en-US" u="sng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Computing Uniform Probabilities</a:t>
            </a:r>
            <a:endParaRPr lang="en-US" u="sng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Sales revenue for a product varies uniformly each week between $1000 and $2000.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f(x) </a:t>
            </a:r>
            <a:r>
              <a:rPr lang="en-US" dirty="0" smtClean="0">
                <a:ea typeface="+mn-ea"/>
                <a:cs typeface="+mn-cs"/>
              </a:rPr>
              <a:t>= 1/(2000-1000)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= 1/1000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BBEE68FA-F94C-45F6-8AD5-583BDA39D48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4465638"/>
            <a:ext cx="481012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4" name="TextBox 9"/>
          <p:cNvSpPr txBox="1">
            <a:spLocks noChangeArrowheads="1"/>
          </p:cNvSpPr>
          <p:nvPr/>
        </p:nvSpPr>
        <p:spPr bwMode="auto">
          <a:xfrm>
            <a:off x="5918200" y="595153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5.15</a:t>
            </a:r>
          </a:p>
        </p:txBody>
      </p:sp>
      <p:sp>
        <p:nvSpPr>
          <p:cNvPr id="53255" name="TextBox 5"/>
          <p:cNvSpPr txBox="1">
            <a:spLocks noChangeArrowheads="1"/>
          </p:cNvSpPr>
          <p:nvPr/>
        </p:nvSpPr>
        <p:spPr bwMode="auto">
          <a:xfrm>
            <a:off x="4495800" y="5037138"/>
            <a:ext cx="1054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Area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5.28 (continued)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/>
              <a:t>Computing Uniform Probabilities</a:t>
            </a:r>
          </a:p>
          <a:p>
            <a:pPr eaLnBrk="1" hangingPunct="1"/>
            <a:r>
              <a:rPr lang="en-US"/>
              <a:t>Find the probability sales revenue will be less than $1,300.</a:t>
            </a:r>
          </a:p>
          <a:p>
            <a:pPr eaLnBrk="1" hangingPunct="1"/>
            <a:r>
              <a:rPr lang="en-US" i="1"/>
              <a:t>P(X</a:t>
            </a:r>
            <a:r>
              <a:rPr lang="en-US"/>
              <a:t> &lt; 1300) = (1300-1000)(1/1000) = 0.30</a:t>
            </a:r>
          </a:p>
        </p:txBody>
      </p:sp>
      <p:sp>
        <p:nvSpPr>
          <p:cNvPr id="768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84382A2D-7951-4B17-9884-BE949F16E01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5427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962400"/>
            <a:ext cx="440055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6096000" y="5827713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5.28 (continued) Uniform Probabilities</a:t>
            </a:r>
          </a:p>
          <a:p>
            <a:pPr eaLnBrk="1" hangingPunct="1"/>
            <a:r>
              <a:rPr lang="en-US"/>
              <a:t>Find the probability that revenue will be between 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/>
              <a:t>   $1,500 and $1,700.</a:t>
            </a:r>
          </a:p>
          <a:p>
            <a:pPr eaLnBrk="1" hangingPunct="1">
              <a:spcBef>
                <a:spcPts val="600"/>
              </a:spcBef>
            </a:pPr>
            <a:endParaRPr lang="en-US" i="1"/>
          </a:p>
          <a:p>
            <a:pPr eaLnBrk="1" hangingPunct="1">
              <a:spcBef>
                <a:spcPts val="600"/>
              </a:spcBef>
            </a:pPr>
            <a:endParaRPr lang="en-US" i="1"/>
          </a:p>
          <a:p>
            <a:pPr eaLnBrk="1" hangingPunct="1">
              <a:spcBef>
                <a:spcPts val="600"/>
              </a:spcBef>
            </a:pPr>
            <a:endParaRPr lang="en-US" i="1"/>
          </a:p>
          <a:p>
            <a:pPr eaLnBrk="1" hangingPunct="1">
              <a:spcBef>
                <a:spcPts val="1200"/>
              </a:spcBef>
            </a:pPr>
            <a:r>
              <a:rPr lang="en-US" i="1"/>
              <a:t>P</a:t>
            </a:r>
            <a:r>
              <a:rPr lang="en-US"/>
              <a:t>(1500 </a:t>
            </a:r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≤</a:t>
            </a:r>
            <a:r>
              <a:rPr lang="en-US"/>
              <a:t> </a:t>
            </a:r>
            <a:r>
              <a:rPr lang="en-US" i="1"/>
              <a:t>X</a:t>
            </a:r>
            <a:r>
              <a:rPr lang="en-US"/>
              <a:t> </a:t>
            </a:r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≤</a:t>
            </a:r>
            <a:r>
              <a:rPr lang="en-US"/>
              <a:t> 1700) = </a:t>
            </a:r>
            <a:r>
              <a:rPr lang="en-US" i="1"/>
              <a:t>P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 </a:t>
            </a:r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≤</a:t>
            </a:r>
            <a:r>
              <a:rPr lang="en-US" b="1">
                <a:sym typeface="Symbol MT" charset="0"/>
              </a:rPr>
              <a:t> </a:t>
            </a:r>
            <a:r>
              <a:rPr lang="en-US">
                <a:sym typeface="Symbol MT" charset="0"/>
              </a:rPr>
              <a:t>1700) − </a:t>
            </a:r>
            <a:r>
              <a:rPr lang="en-US" i="1"/>
              <a:t>P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 </a:t>
            </a:r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≤</a:t>
            </a:r>
            <a:r>
              <a:rPr lang="en-US" b="1">
                <a:sym typeface="Symbol MT" charset="0"/>
              </a:rPr>
              <a:t> </a:t>
            </a:r>
            <a:r>
              <a:rPr lang="en-US">
                <a:sym typeface="Symbol MT" charset="0"/>
              </a:rPr>
              <a:t>1500)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>
                <a:sym typeface="Symbol MT" charset="0"/>
              </a:rPr>
              <a:t>                                  = </a:t>
            </a:r>
            <a:r>
              <a:rPr lang="en-US" i="1">
                <a:sym typeface="Symbol MT" charset="0"/>
              </a:rPr>
              <a:t>F</a:t>
            </a:r>
            <a:r>
              <a:rPr lang="en-US">
                <a:sym typeface="Symbol MT" charset="0"/>
              </a:rPr>
              <a:t>(1700) − </a:t>
            </a:r>
            <a:r>
              <a:rPr lang="en-US" i="1"/>
              <a:t>F</a:t>
            </a:r>
            <a:r>
              <a:rPr lang="en-US"/>
              <a:t>(1500)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/>
              <a:t>                                  = 300/1000</a:t>
            </a:r>
            <a:r>
              <a:rPr lang="en-US">
                <a:sym typeface="Symbol MT" charset="0"/>
              </a:rPr>
              <a:t> − 500/1000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>
                <a:sym typeface="Symbol MT" charset="0"/>
              </a:rPr>
              <a:t>                                  =0.20</a:t>
            </a:r>
          </a:p>
        </p:txBody>
      </p:sp>
      <p:sp>
        <p:nvSpPr>
          <p:cNvPr id="7782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907BF034-F1C3-488A-9EF4-5009D3BC335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5530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5775" y="2667000"/>
            <a:ext cx="3406775" cy="133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2" name="TextBox 9"/>
          <p:cNvSpPr txBox="1">
            <a:spLocks noChangeArrowheads="1"/>
          </p:cNvSpPr>
          <p:nvPr/>
        </p:nvSpPr>
        <p:spPr bwMode="auto">
          <a:xfrm>
            <a:off x="6946900" y="320992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Probabilities </a:t>
            </a:r>
            <a:r>
              <a:rPr lang="en-US" dirty="0">
                <a:ea typeface="+mn-ea"/>
                <a:cs typeface="+mn-cs"/>
              </a:rPr>
              <a:t>may be defined from one of </a:t>
            </a:r>
            <a:r>
              <a:rPr lang="en-US" dirty="0" smtClean="0">
                <a:ea typeface="+mn-ea"/>
                <a:cs typeface="+mn-cs"/>
              </a:rPr>
              <a:t>three </a:t>
            </a:r>
            <a:r>
              <a:rPr lang="en-US" dirty="0">
                <a:ea typeface="+mn-ea"/>
                <a:cs typeface="+mn-cs"/>
              </a:rPr>
              <a:t>perspectives: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Classical definition</a:t>
            </a:r>
            <a:r>
              <a:rPr lang="en-US" dirty="0" smtClean="0">
                <a:ea typeface="+mn-ea"/>
                <a:cs typeface="+mn-cs"/>
              </a:rPr>
              <a:t>: probabilities can be deduced from theoretical arguments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Relative frequency definition</a:t>
            </a:r>
            <a:r>
              <a:rPr lang="en-US" dirty="0" smtClean="0">
                <a:ea typeface="+mn-ea"/>
                <a:cs typeface="+mn-cs"/>
              </a:rPr>
              <a:t>: probabilities are based on empirical data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Subjective definition</a:t>
            </a:r>
            <a:r>
              <a:rPr lang="en-US" dirty="0">
                <a:ea typeface="+mn-ea"/>
                <a:cs typeface="+mn-cs"/>
              </a:rPr>
              <a:t>: probabilities are based </a:t>
            </a:r>
            <a:r>
              <a:rPr lang="en-US" dirty="0" smtClean="0">
                <a:ea typeface="+mn-ea"/>
                <a:cs typeface="+mn-cs"/>
              </a:rPr>
              <a:t>on judgment and experience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277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5D492459-E827-4EC6-9FD6-E4A4AC7BC16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5E52DFC0-6411-4420-9581-B968FE013BF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609600" y="1169988"/>
            <a:ext cx="4554538" cy="526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2800" u="sng"/>
              <a:t>Normal Distribution</a:t>
            </a:r>
            <a:endParaRPr lang="en-US"/>
          </a:p>
          <a:p>
            <a:pPr marL="457200" indent="-457200"/>
            <a:r>
              <a:rPr lang="en-US"/>
              <a:t>- f(</a:t>
            </a:r>
            <a:r>
              <a:rPr lang="en-US" i="1"/>
              <a:t>x</a:t>
            </a:r>
            <a:r>
              <a:rPr lang="en-US"/>
              <a:t>) is a bell-shaped curve</a:t>
            </a:r>
          </a:p>
          <a:p>
            <a:pPr marL="457200" indent="-457200"/>
            <a:r>
              <a:rPr lang="en-US"/>
              <a:t>- Characterized by 2 parameters</a:t>
            </a:r>
          </a:p>
          <a:p>
            <a:pPr marL="457200" indent="-457200"/>
            <a:r>
              <a:rPr lang="en-US">
                <a:sym typeface="Symbol" pitchFamily="-72" charset="2"/>
              </a:rPr>
              <a:t>   </a:t>
            </a:r>
            <a:r>
              <a:rPr lang="en-US" i="1">
                <a:sym typeface="Symbol" pitchFamily="-72" charset="2"/>
              </a:rPr>
              <a:t></a:t>
            </a:r>
            <a:r>
              <a:rPr lang="en-US">
                <a:sym typeface="Symbol" pitchFamily="-72" charset="2"/>
              </a:rPr>
              <a:t> (mean)</a:t>
            </a:r>
          </a:p>
          <a:p>
            <a:pPr marL="457200" indent="-457200"/>
            <a:r>
              <a:rPr lang="en-US">
                <a:sym typeface="Symbol" pitchFamily="-72" charset="2"/>
              </a:rPr>
              <a:t>   </a:t>
            </a:r>
            <a:r>
              <a:rPr lang="en-US" i="1">
                <a:sym typeface="Symbol" pitchFamily="-72" charset="2"/>
              </a:rPr>
              <a:t></a:t>
            </a:r>
            <a:r>
              <a:rPr lang="en-US">
                <a:sym typeface="Symbol" pitchFamily="-72" charset="2"/>
              </a:rPr>
              <a:t> (standard deviation)</a:t>
            </a:r>
          </a:p>
          <a:p>
            <a:pPr marL="457200" indent="-457200"/>
            <a:r>
              <a:rPr lang="en-US">
                <a:sym typeface="Symbol" pitchFamily="-72" charset="2"/>
              </a:rPr>
              <a:t>- Properties</a:t>
            </a:r>
          </a:p>
          <a:p>
            <a:pPr marL="914400" lvl="1" indent="-457200">
              <a:buFont typeface="Arial" pitchFamily="-72" charset="0"/>
              <a:buAutoNum type="arabicPeriod"/>
            </a:pPr>
            <a:r>
              <a:rPr lang="en-US">
                <a:sym typeface="Symbol" pitchFamily="-72" charset="2"/>
              </a:rPr>
              <a:t>Symmetric</a:t>
            </a:r>
          </a:p>
          <a:p>
            <a:pPr marL="914400" lvl="1" indent="-457200">
              <a:buFont typeface="Arial" pitchFamily="-72" charset="0"/>
              <a:buAutoNum type="arabicPeriod"/>
            </a:pPr>
            <a:r>
              <a:rPr lang="en-US">
                <a:sym typeface="Symbol" pitchFamily="-72" charset="2"/>
              </a:rPr>
              <a:t>Mean = Median = Mode</a:t>
            </a:r>
          </a:p>
          <a:p>
            <a:pPr marL="914400" lvl="1" indent="-457200">
              <a:buFont typeface="Arial" pitchFamily="-72" charset="0"/>
              <a:buAutoNum type="arabicPeriod"/>
            </a:pPr>
            <a:r>
              <a:rPr lang="en-US">
                <a:sym typeface="Symbol" pitchFamily="-72" charset="2"/>
              </a:rPr>
              <a:t>Unbounded</a:t>
            </a:r>
          </a:p>
          <a:p>
            <a:pPr marL="914400" lvl="1" indent="-457200">
              <a:buFont typeface="Arial" pitchFamily="-72" charset="0"/>
              <a:buAutoNum type="arabicPeriod"/>
            </a:pPr>
            <a:r>
              <a:rPr lang="en-US">
                <a:sym typeface="Symbol" pitchFamily="-72" charset="2"/>
              </a:rPr>
              <a:t>Empirical rules apply</a:t>
            </a:r>
          </a:p>
          <a:p>
            <a:pPr marL="457200" indent="-457200"/>
            <a:endParaRPr lang="en-US">
              <a:sym typeface="Symbol" pitchFamily="-72" charset="2"/>
            </a:endParaRPr>
          </a:p>
          <a:p>
            <a:pPr marL="914400" lvl="1" indent="-457200">
              <a:buFontTx/>
              <a:buChar char="-"/>
            </a:pPr>
            <a:endParaRPr lang="en-US"/>
          </a:p>
          <a:p>
            <a:pPr marL="914400" lvl="1" indent="-457200">
              <a:buFontTx/>
              <a:buChar char="-"/>
            </a:pPr>
            <a:endParaRPr lang="en-US"/>
          </a:p>
          <a:p>
            <a:pPr marL="457200" indent="-457200"/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762000" y="17526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4973638"/>
            <a:ext cx="8229600" cy="992187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=NORM.DIST(</a:t>
            </a:r>
            <a:r>
              <a:rPr lang="en-US" i="1" dirty="0" smtClean="0">
                <a:ea typeface="+mn-ea"/>
                <a:cs typeface="+mn-cs"/>
              </a:rPr>
              <a:t>x, mean, </a:t>
            </a:r>
            <a:r>
              <a:rPr lang="en-US" i="1" dirty="0" err="1" smtClean="0">
                <a:ea typeface="+mn-ea"/>
                <a:cs typeface="+mn-cs"/>
              </a:rPr>
              <a:t>stdev</a:t>
            </a:r>
            <a:r>
              <a:rPr lang="en-US" i="1" dirty="0" smtClean="0">
                <a:ea typeface="+mn-ea"/>
                <a:cs typeface="+mn-cs"/>
              </a:rPr>
              <a:t>, cumulative</a:t>
            </a:r>
            <a:r>
              <a:rPr lang="en-US" dirty="0" smtClean="0">
                <a:ea typeface="+mn-ea"/>
                <a:cs typeface="+mn-cs"/>
              </a:rPr>
              <a:t>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624C5581-9DF2-4DD8-8EAA-9897FAB9B41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295400"/>
            <a:ext cx="616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0" name="TextBox 7"/>
          <p:cNvSpPr txBox="1">
            <a:spLocks noChangeArrowheads="1"/>
          </p:cNvSpPr>
          <p:nvPr/>
        </p:nvSpPr>
        <p:spPr bwMode="auto">
          <a:xfrm>
            <a:off x="6629400" y="482917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5.18</a:t>
            </a:r>
          </a:p>
        </p:txBody>
      </p:sp>
      <p:sp>
        <p:nvSpPr>
          <p:cNvPr id="57351" name="TextBox 6"/>
          <p:cNvSpPr txBox="1">
            <a:spLocks noChangeArrowheads="1"/>
          </p:cNvSpPr>
          <p:nvPr/>
        </p:nvSpPr>
        <p:spPr bwMode="auto">
          <a:xfrm>
            <a:off x="7458075" y="5181600"/>
            <a:ext cx="118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True: </a:t>
            </a:r>
            <a:r>
              <a:rPr lang="en-US" sz="1800" i="1"/>
              <a:t>F(x)</a:t>
            </a:r>
          </a:p>
        </p:txBody>
      </p:sp>
      <p:sp>
        <p:nvSpPr>
          <p:cNvPr id="57352" name="TextBox 9"/>
          <p:cNvSpPr txBox="1">
            <a:spLocks noChangeArrowheads="1"/>
          </p:cNvSpPr>
          <p:nvPr/>
        </p:nvSpPr>
        <p:spPr bwMode="auto">
          <a:xfrm>
            <a:off x="7458075" y="5715000"/>
            <a:ext cx="1200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False: </a:t>
            </a:r>
            <a:r>
              <a:rPr lang="en-US" sz="1800" i="1"/>
              <a:t>f(x)</a:t>
            </a:r>
          </a:p>
        </p:txBody>
      </p:sp>
      <p:cxnSp>
        <p:nvCxnSpPr>
          <p:cNvPr id="11" name="Straight Arrow Connector 10"/>
          <p:cNvCxnSpPr>
            <a:endCxn id="57351" idx="1"/>
          </p:cNvCxnSpPr>
          <p:nvPr/>
        </p:nvCxnSpPr>
        <p:spPr>
          <a:xfrm flipV="1">
            <a:off x="7043738" y="5365750"/>
            <a:ext cx="414337" cy="27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57352" idx="1"/>
          </p:cNvCxnSpPr>
          <p:nvPr/>
        </p:nvCxnSpPr>
        <p:spPr>
          <a:xfrm>
            <a:off x="7043738" y="5807075"/>
            <a:ext cx="414337" cy="92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5.29  Using NORM.DIST to Compute Normal Probabilities</a:t>
            </a:r>
            <a:endParaRPr lang="en-US" u="sng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distribution for customer demand (units per month) is normal with: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mean = 750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</a:t>
            </a:r>
            <a:r>
              <a:rPr lang="en-US" dirty="0" err="1" smtClean="0">
                <a:ea typeface="+mn-ea"/>
                <a:cs typeface="+mn-cs"/>
              </a:rPr>
              <a:t>stdev</a:t>
            </a:r>
            <a:r>
              <a:rPr lang="en-US" dirty="0" smtClean="0">
                <a:ea typeface="+mn-ea"/>
                <a:cs typeface="+mn-cs"/>
              </a:rPr>
              <a:t>. = 100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Find the probability that demand will be: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a) at most 900 units/month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b) exceed 700 units/month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c) be between 700 and 900 units/month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8089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FF0B92A4-02C3-4622-B635-0E1726240E4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/>
              <a:t>Example 5.29 (continued) Using 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/>
              <a:t>NORM.DIST to Compute 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/>
              <a:t>Normal Probabilities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Wingdings 3" pitchFamily="-72" charset="2"/>
              <a:buNone/>
            </a:pPr>
            <a:r>
              <a:rPr lang="en-US" sz="2500"/>
              <a:t>Cumulative probabilities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sz="2500"/>
              <a:t>   are computed as: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z="2500"/>
              <a:t>   =NORM.DIST(</a:t>
            </a:r>
            <a:r>
              <a:rPr lang="en-US" sz="2500" i="1"/>
              <a:t>x</a:t>
            </a:r>
            <a:r>
              <a:rPr lang="en-US" sz="2500"/>
              <a:t>, 750, 100, true)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endParaRPr lang="en-US" sz="2500"/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z="2500"/>
              <a:t>a) </a:t>
            </a:r>
            <a:r>
              <a:rPr lang="en-US" sz="2500" i="1"/>
              <a:t>P(X </a:t>
            </a:r>
            <a:r>
              <a:rPr lang="en-US" sz="2500"/>
              <a:t>&lt; 900) = 0.9332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z="2500"/>
              <a:t>b) </a:t>
            </a:r>
            <a:r>
              <a:rPr lang="en-US" sz="2500" i="1"/>
              <a:t>P(X</a:t>
            </a:r>
            <a:r>
              <a:rPr lang="en-US" sz="2500"/>
              <a:t> &gt; 700) = 1−0.3085 = 0.6915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z="2500"/>
              <a:t>c) </a:t>
            </a:r>
            <a:r>
              <a:rPr lang="en-US" sz="2500" i="1"/>
              <a:t>P</a:t>
            </a:r>
            <a:r>
              <a:rPr lang="en-US" sz="2500"/>
              <a:t>(700 &lt; </a:t>
            </a:r>
            <a:r>
              <a:rPr lang="en-US" sz="2500" i="1"/>
              <a:t>X</a:t>
            </a:r>
            <a:r>
              <a:rPr lang="en-US" sz="2500"/>
              <a:t> &lt; 900) = 0.9332−0.3085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sz="2500"/>
              <a:t>                                = 0.6247</a:t>
            </a:r>
          </a:p>
        </p:txBody>
      </p:sp>
      <p:sp>
        <p:nvSpPr>
          <p:cNvPr id="8192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3543C2BF-6629-46EE-A529-85A809C9412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1524000"/>
            <a:ext cx="2743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TextBox 7"/>
          <p:cNvSpPr txBox="1">
            <a:spLocks noChangeArrowheads="1"/>
          </p:cNvSpPr>
          <p:nvPr/>
        </p:nvSpPr>
        <p:spPr bwMode="auto">
          <a:xfrm>
            <a:off x="7848600" y="51054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5.29 (continued) Using NORM.DIST to Compute Normal Probabilities</a:t>
            </a:r>
          </a:p>
        </p:txBody>
      </p:sp>
      <p:sp>
        <p:nvSpPr>
          <p:cNvPr id="8294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71663954-2933-4F71-8CCC-BF667D67D45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</a:t>
            </a:r>
            <a:r>
              <a:rPr lang="en-US" sz="3200" dirty="0" smtClean="0">
                <a:ea typeface="+mj-ea"/>
                <a:cs typeface="+mj-cs"/>
              </a:rPr>
              <a:t>ributions</a:t>
            </a:r>
            <a:endParaRPr lang="en-US" sz="3200" dirty="0">
              <a:ea typeface="+mj-ea"/>
              <a:cs typeface="+mj-cs"/>
            </a:endParaRPr>
          </a:p>
        </p:txBody>
      </p:sp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7438" y="2514600"/>
            <a:ext cx="68992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2" name="TextBox 7"/>
          <p:cNvSpPr txBox="1">
            <a:spLocks noChangeArrowheads="1"/>
          </p:cNvSpPr>
          <p:nvPr/>
        </p:nvSpPr>
        <p:spPr bwMode="auto">
          <a:xfrm>
            <a:off x="7086600" y="5943600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5.20a</a:t>
            </a:r>
          </a:p>
        </p:txBody>
      </p:sp>
      <p:sp>
        <p:nvSpPr>
          <p:cNvPr id="60423" name="TextBox 5"/>
          <p:cNvSpPr txBox="1">
            <a:spLocks noChangeArrowheads="1"/>
          </p:cNvSpPr>
          <p:nvPr/>
        </p:nvSpPr>
        <p:spPr bwMode="auto">
          <a:xfrm>
            <a:off x="3967163" y="4140200"/>
            <a:ext cx="88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0.9332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5.29 (continued)  Using NORM.DIST to Compute Normal Probabilities</a:t>
            </a:r>
          </a:p>
        </p:txBody>
      </p:sp>
      <p:sp>
        <p:nvSpPr>
          <p:cNvPr id="8397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46A0C4CC-D3EA-4A30-8B45-B48AC38D53D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Continuous Probability Distributions</a:t>
            </a:r>
            <a:endParaRPr lang="en-US" sz="3200" dirty="0">
              <a:ea typeface="+mj-ea"/>
              <a:cs typeface="+mj-cs"/>
            </a:endParaRPr>
          </a:p>
        </p:txBody>
      </p:sp>
      <p:pic>
        <p:nvPicPr>
          <p:cNvPr id="614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514600"/>
            <a:ext cx="6853238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6" name="TextBox 7"/>
          <p:cNvSpPr txBox="1">
            <a:spLocks noChangeArrowheads="1"/>
          </p:cNvSpPr>
          <p:nvPr/>
        </p:nvSpPr>
        <p:spPr bwMode="auto">
          <a:xfrm>
            <a:off x="6578600" y="5595938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5.20b</a:t>
            </a:r>
          </a:p>
        </p:txBody>
      </p:sp>
      <p:sp>
        <p:nvSpPr>
          <p:cNvPr id="61447" name="TextBox 8"/>
          <p:cNvSpPr txBox="1">
            <a:spLocks noChangeArrowheads="1"/>
          </p:cNvSpPr>
          <p:nvPr/>
        </p:nvSpPr>
        <p:spPr bwMode="auto">
          <a:xfrm>
            <a:off x="4038600" y="3956050"/>
            <a:ext cx="88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0.6915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5.29 (continued)  Using NORM.DIST to Compute Normal Probabilities</a:t>
            </a: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8499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F0239A1F-F059-4D81-BF66-2001F6666BF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Continuous Probability Distributions</a:t>
            </a:r>
            <a:endParaRPr lang="en-US" sz="3200" dirty="0">
              <a:ea typeface="+mj-ea"/>
              <a:cs typeface="+mj-cs"/>
            </a:endParaRPr>
          </a:p>
        </p:txBody>
      </p:sp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767013"/>
            <a:ext cx="6973888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TextBox 7"/>
          <p:cNvSpPr txBox="1">
            <a:spLocks noChangeArrowheads="1"/>
          </p:cNvSpPr>
          <p:nvPr/>
        </p:nvSpPr>
        <p:spPr bwMode="auto">
          <a:xfrm>
            <a:off x="6918325" y="5735638"/>
            <a:ext cx="8905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5.20c</a:t>
            </a:r>
          </a:p>
        </p:txBody>
      </p:sp>
      <p:sp>
        <p:nvSpPr>
          <p:cNvPr id="62471" name="TextBox 8"/>
          <p:cNvSpPr txBox="1">
            <a:spLocks noChangeArrowheads="1"/>
          </p:cNvSpPr>
          <p:nvPr/>
        </p:nvSpPr>
        <p:spPr bwMode="auto">
          <a:xfrm>
            <a:off x="3879850" y="4005263"/>
            <a:ext cx="882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0.6247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5.30  Using the NORM.INV Function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/>
              <a:t>=NORM.INV(</a:t>
            </a:r>
            <a:r>
              <a:rPr lang="en-US" i="1"/>
              <a:t>probability, mean, stdev</a:t>
            </a:r>
            <a:r>
              <a:rPr lang="en-US"/>
              <a:t>) 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/>
              <a:t> provides the </a:t>
            </a:r>
            <a:r>
              <a:rPr lang="en-US" i="1"/>
              <a:t>x</a:t>
            </a:r>
            <a:r>
              <a:rPr lang="en-US"/>
              <a:t> value with </a:t>
            </a:r>
            <a:r>
              <a:rPr lang="en-US" i="1"/>
              <a:t>F(x)= probability</a:t>
            </a:r>
          </a:p>
          <a:p>
            <a:pPr eaLnBrk="1" hangingPunct="1"/>
            <a:endParaRPr lang="en-US" i="1"/>
          </a:p>
          <a:p>
            <a:pPr eaLnBrk="1" hangingPunct="1"/>
            <a:r>
              <a:rPr lang="en-US"/>
              <a:t>What level of demand would be exceeded at most 10% of the time?</a:t>
            </a:r>
          </a:p>
          <a:p>
            <a:pPr eaLnBrk="1" hangingPunct="1"/>
            <a:r>
              <a:rPr lang="en-US"/>
              <a:t>Find</a:t>
            </a:r>
            <a:r>
              <a:rPr lang="en-US" i="1"/>
              <a:t> x </a:t>
            </a:r>
            <a:r>
              <a:rPr lang="en-US"/>
              <a:t>such that</a:t>
            </a:r>
            <a:r>
              <a:rPr lang="en-US" i="1"/>
              <a:t> F(x) = </a:t>
            </a:r>
            <a:r>
              <a:rPr lang="en-US"/>
              <a:t>90%</a:t>
            </a:r>
            <a:r>
              <a:rPr lang="en-US" i="1"/>
              <a:t>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/>
              <a:t>   = </a:t>
            </a:r>
            <a:r>
              <a:rPr lang="en-US"/>
              <a:t>NORM.INV(0.90, 750, 100)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/>
              <a:t>   </a:t>
            </a:r>
            <a:r>
              <a:rPr lang="en-US"/>
              <a:t>results in</a:t>
            </a:r>
            <a:r>
              <a:rPr lang="en-US" i="1"/>
              <a:t> x = </a:t>
            </a:r>
            <a:r>
              <a:rPr lang="en-US"/>
              <a:t>878.155</a:t>
            </a:r>
            <a:endParaRPr lang="en-US" i="1"/>
          </a:p>
          <a:p>
            <a:pPr eaLnBrk="1" hangingPunct="1"/>
            <a:endParaRPr lang="en-US" i="1"/>
          </a:p>
        </p:txBody>
      </p:sp>
      <p:sp>
        <p:nvSpPr>
          <p:cNvPr id="8601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601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02A80C9F-4E82-4E61-A673-4C66AE54418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5.30 (continued)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the NORM.INV Function</a:t>
            </a: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8704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0A12707D-5B26-4F0B-AB21-A47950045E2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743200"/>
            <a:ext cx="6553200" cy="302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8" name="TextBox 8"/>
          <p:cNvSpPr txBox="1">
            <a:spLocks noChangeArrowheads="1"/>
          </p:cNvSpPr>
          <p:nvPr/>
        </p:nvSpPr>
        <p:spPr bwMode="auto">
          <a:xfrm>
            <a:off x="6491288" y="5410200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5.20d</a:t>
            </a:r>
          </a:p>
        </p:txBody>
      </p:sp>
      <p:sp>
        <p:nvSpPr>
          <p:cNvPr id="64519" name="TextBox 5"/>
          <p:cNvSpPr txBox="1">
            <a:spLocks noChangeArrowheads="1"/>
          </p:cNvSpPr>
          <p:nvPr/>
        </p:nvSpPr>
        <p:spPr bwMode="auto">
          <a:xfrm>
            <a:off x="4876800" y="5286375"/>
            <a:ext cx="10112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878.155</a:t>
            </a:r>
          </a:p>
        </p:txBody>
      </p:sp>
      <p:sp>
        <p:nvSpPr>
          <p:cNvPr id="64520" name="TextBox 9"/>
          <p:cNvSpPr txBox="1">
            <a:spLocks noChangeArrowheads="1"/>
          </p:cNvSpPr>
          <p:nvPr/>
        </p:nvSpPr>
        <p:spPr bwMode="auto">
          <a:xfrm>
            <a:off x="3657600" y="39624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90%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Standard Normal Distribution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i="1" smtClean="0"/>
              <a:t>Z</a:t>
            </a:r>
            <a:r>
              <a:rPr lang="en-US" smtClean="0"/>
              <a:t> is the standard normal random variable with: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Mean = 0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Stdev = 1</a:t>
            </a:r>
          </a:p>
        </p:txBody>
      </p:sp>
      <p:sp>
        <p:nvSpPr>
          <p:cNvPr id="8806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4E7515AB-FC24-4AE1-B7A9-869C16590DD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763" y="2514600"/>
            <a:ext cx="5668962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2" name="TextBox 7"/>
          <p:cNvSpPr txBox="1">
            <a:spLocks noChangeArrowheads="1"/>
          </p:cNvSpPr>
          <p:nvPr/>
        </p:nvSpPr>
        <p:spPr bwMode="auto">
          <a:xfrm>
            <a:off x="7772400" y="5943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5.1  Classical Definition of Probability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Suppose we roll 2 dice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120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Probability die rolls sum to three = 2/36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Suppose two consumers try a new product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Assume equally likely possible outcomes: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1. like, like 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2. </a:t>
            </a:r>
            <a:r>
              <a:rPr lang="en-US" dirty="0">
                <a:ea typeface="+mn-ea"/>
                <a:cs typeface="+mn-cs"/>
              </a:rPr>
              <a:t>like, </a:t>
            </a:r>
            <a:r>
              <a:rPr lang="en-US" dirty="0" smtClean="0">
                <a:ea typeface="+mn-ea"/>
                <a:cs typeface="+mn-cs"/>
              </a:rPr>
              <a:t>dislike </a:t>
            </a:r>
            <a:endParaRPr lang="en-US" dirty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3. dislike</a:t>
            </a:r>
            <a:r>
              <a:rPr lang="en-US" dirty="0">
                <a:ea typeface="+mn-ea"/>
                <a:cs typeface="+mn-cs"/>
              </a:rPr>
              <a:t>, like 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4. dislike</a:t>
            </a:r>
            <a:r>
              <a:rPr lang="en-US" dirty="0">
                <a:ea typeface="+mn-ea"/>
                <a:cs typeface="+mn-cs"/>
              </a:rPr>
              <a:t>, </a:t>
            </a:r>
            <a:r>
              <a:rPr lang="en-US" dirty="0" smtClean="0">
                <a:ea typeface="+mn-ea"/>
                <a:cs typeface="+mn-cs"/>
              </a:rPr>
              <a:t>dislike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Probability at least one dislikes product = 3/4 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3379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E8538121-5595-4481-8E8B-3B96F60BB4D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0" y="2057400"/>
            <a:ext cx="1181100" cy="230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5.31  Computing Probabilities with the Standard Normal Distribution </a:t>
            </a:r>
            <a:endParaRPr lang="en-US" u="sng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Verify the empirical rules using Excel.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P</a:t>
            </a:r>
            <a:r>
              <a:rPr lang="en-US" dirty="0" smtClean="0">
                <a:ea typeface="+mn-ea"/>
                <a:cs typeface="+mn-cs"/>
              </a:rPr>
              <a:t>(-1 &lt; </a:t>
            </a:r>
            <a:r>
              <a:rPr lang="en-US" i="1" dirty="0" smtClean="0">
                <a:ea typeface="+mn-ea"/>
                <a:cs typeface="+mn-cs"/>
              </a:rPr>
              <a:t>Z</a:t>
            </a:r>
            <a:r>
              <a:rPr lang="en-US" dirty="0" smtClean="0">
                <a:ea typeface="+mn-ea"/>
                <a:cs typeface="+mn-cs"/>
              </a:rPr>
              <a:t> &lt; 1 )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= NORMS.DIST(1) – NORMS.DIST(-1)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= 0.84134 – 0.15866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= 0.6827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~ 68%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8909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F2B34393-F8AA-4CA4-8B36-BEF0289ED5D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665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7138" y="4114800"/>
            <a:ext cx="4681537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Box 8"/>
          <p:cNvSpPr txBox="1">
            <a:spLocks noChangeArrowheads="1"/>
          </p:cNvSpPr>
          <p:nvPr/>
        </p:nvSpPr>
        <p:spPr bwMode="auto">
          <a:xfrm>
            <a:off x="7620000" y="612775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5.22</a:t>
            </a:r>
          </a:p>
        </p:txBody>
      </p:sp>
      <p:sp>
        <p:nvSpPr>
          <p:cNvPr id="8" name="Oval 7"/>
          <p:cNvSpPr/>
          <p:nvPr/>
        </p:nvSpPr>
        <p:spPr>
          <a:xfrm>
            <a:off x="7677150" y="4876800"/>
            <a:ext cx="712788" cy="533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11700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5.32  Computing Probabilities with the Standard Normal Tables </a:t>
            </a:r>
            <a:endParaRPr lang="en-US" u="sng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From Example 5.29, what is the probability that demand will be at least 900 units/month?</a:t>
            </a:r>
          </a:p>
          <a:p>
            <a:pPr marL="365760" indent="-256032" eaLnBrk="1" fontAlgn="auto" hangingPunct="1">
              <a:spcBef>
                <a:spcPts val="2400"/>
              </a:spcBef>
              <a:spcAft>
                <a:spcPts val="120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Use the equation: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Z</a:t>
            </a:r>
            <a:r>
              <a:rPr lang="en-US" dirty="0" smtClean="0">
                <a:ea typeface="+mn-ea"/>
                <a:cs typeface="+mn-cs"/>
              </a:rPr>
              <a:t> = (900 − 750)/100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= 1.50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Using Table 1 in Appendix B, we find: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i="1" dirty="0" smtClean="0">
                <a:ea typeface="+mn-ea"/>
                <a:cs typeface="+mn-cs"/>
              </a:rPr>
              <a:t>P(X</a:t>
            </a:r>
            <a:r>
              <a:rPr lang="en-US" dirty="0" smtClean="0">
                <a:ea typeface="+mn-ea"/>
                <a:cs typeface="+mn-cs"/>
              </a:rPr>
              <a:t> &lt; 900) = </a:t>
            </a:r>
            <a:r>
              <a:rPr lang="en-US" i="1" dirty="0" smtClean="0">
                <a:ea typeface="+mn-ea"/>
                <a:cs typeface="+mn-cs"/>
              </a:rPr>
              <a:t>P(Z</a:t>
            </a:r>
            <a:r>
              <a:rPr lang="en-US" dirty="0" smtClean="0">
                <a:ea typeface="+mn-ea"/>
                <a:cs typeface="+mn-cs"/>
              </a:rPr>
              <a:t> &lt; 1.50)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                = 0.93319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9011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3DEF8516-0387-43A6-8B52-4780D1FF3F8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971800"/>
            <a:ext cx="18669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355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Exponential Distribution 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Models the time between randomly occurring events (arrivals, machine failures, etc.)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where </a:t>
            </a:r>
            <a:r>
              <a:rPr lang="el-GR" b="1" i="1" smtClean="0">
                <a:latin typeface="Times" pitchFamily="-72" charset="0"/>
              </a:rPr>
              <a:t>λ</a:t>
            </a:r>
            <a:r>
              <a:rPr lang="en-US" smtClean="0"/>
              <a:t> is the mean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rate of occurrences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(from the discrete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r>
              <a:rPr lang="en-US" smtClean="0"/>
              <a:t>   Poisson distribution)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 3" pitchFamily="-72" charset="2"/>
              <a:buNone/>
            </a:pPr>
            <a:endParaRPr lang="en-US" smtClean="0"/>
          </a:p>
        </p:txBody>
      </p:sp>
      <p:sp>
        <p:nvSpPr>
          <p:cNvPr id="9113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106D035E-70A4-4A92-8534-4569502FABC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3288" y="2678113"/>
            <a:ext cx="32385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288" y="3259138"/>
            <a:ext cx="3657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3049588"/>
            <a:ext cx="3957638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6" name="TextBox 11"/>
          <p:cNvSpPr txBox="1">
            <a:spLocks noChangeArrowheads="1"/>
          </p:cNvSpPr>
          <p:nvPr/>
        </p:nvSpPr>
        <p:spPr bwMode="auto">
          <a:xfrm>
            <a:off x="7772400" y="569753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5.23</a:t>
            </a:r>
          </a:p>
        </p:txBody>
      </p:sp>
      <p:sp>
        <p:nvSpPr>
          <p:cNvPr id="68617" name="TextBox 5"/>
          <p:cNvSpPr txBox="1">
            <a:spLocks noChangeArrowheads="1"/>
          </p:cNvSpPr>
          <p:nvPr/>
        </p:nvSpPr>
        <p:spPr bwMode="auto">
          <a:xfrm>
            <a:off x="6103938" y="3295650"/>
            <a:ext cx="8810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with </a:t>
            </a:r>
            <a:r>
              <a:rPr lang="el-GR" sz="1400" b="1" i="1">
                <a:latin typeface="Times" pitchFamily="-72" charset="0"/>
              </a:rPr>
              <a:t>λ</a:t>
            </a:r>
            <a:r>
              <a:rPr lang="en-US" sz="1400" b="1"/>
              <a:t>=1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4033" y="3636718"/>
            <a:ext cx="800362" cy="612796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029200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5.33  Using the Exponential Distribution 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The mean time to failure of a critical engine component is </a:t>
            </a:r>
            <a:r>
              <a:rPr lang="en-US" b="1" i="1">
                <a:latin typeface="Book Antiqua" pitchFamily="-72" charset="0"/>
              </a:rPr>
              <a:t>µ</a:t>
            </a:r>
            <a:r>
              <a:rPr lang="en-US"/>
              <a:t> = 8,000 hours.</a:t>
            </a:r>
          </a:p>
          <a:p>
            <a:pPr eaLnBrk="1" hangingPunct="1">
              <a:spcBef>
                <a:spcPts val="1200"/>
              </a:spcBef>
              <a:spcAft>
                <a:spcPts val="1200"/>
              </a:spcAft>
              <a:buFont typeface="Wingdings 3" pitchFamily="-72" charset="2"/>
              <a:buNone/>
            </a:pPr>
            <a:r>
              <a:rPr lang="en-US"/>
              <a:t>  What is the probability of failing before 5000 hours?</a:t>
            </a:r>
          </a:p>
          <a:p>
            <a:pPr eaLnBrk="1" hangingPunct="1"/>
            <a:r>
              <a:rPr lang="en-US" i="1"/>
              <a:t>P(X &lt; x) </a:t>
            </a:r>
            <a:r>
              <a:rPr lang="en-US"/>
              <a:t>=EXPON.DIST(</a:t>
            </a:r>
            <a:r>
              <a:rPr lang="en-US" i="1"/>
              <a:t>x, lambda, cumulative</a:t>
            </a:r>
            <a:r>
              <a:rPr lang="en-US"/>
              <a:t>)</a:t>
            </a:r>
          </a:p>
          <a:p>
            <a:pPr eaLnBrk="1" hangingPunct="1">
              <a:spcBef>
                <a:spcPts val="1200"/>
              </a:spcBef>
            </a:pPr>
            <a:r>
              <a:rPr lang="en-US"/>
              <a:t>Since           , we can solve for </a:t>
            </a:r>
          </a:p>
          <a:p>
            <a:pPr eaLnBrk="1" hangingPunct="1">
              <a:spcBef>
                <a:spcPts val="1200"/>
              </a:spcBef>
              <a:buFont typeface="Wingdings 3" pitchFamily="-72" charset="2"/>
              <a:buNone/>
            </a:pPr>
            <a:r>
              <a:rPr lang="en-US" i="1">
                <a:latin typeface="Book Antiqua" pitchFamily="-72" charset="0"/>
              </a:rPr>
              <a:t>   </a:t>
            </a:r>
            <a:r>
              <a:rPr lang="en-US" i="1">
                <a:latin typeface="Times" pitchFamily="-72" charset="0"/>
              </a:rPr>
              <a:t>λ</a:t>
            </a:r>
            <a:r>
              <a:rPr lang="en-US" i="1">
                <a:latin typeface="Book Antiqua" pitchFamily="-72" charset="0"/>
              </a:rPr>
              <a:t> = </a:t>
            </a:r>
            <a:r>
              <a:rPr lang="en-US">
                <a:ea typeface="Arial" pitchFamily="-72" charset="0"/>
                <a:cs typeface="Arial" pitchFamily="-72" charset="0"/>
              </a:rPr>
              <a:t>1/8000 </a:t>
            </a:r>
          </a:p>
          <a:p>
            <a:pPr eaLnBrk="1" hangingPunct="1">
              <a:spcBef>
                <a:spcPts val="1200"/>
              </a:spcBef>
              <a:buFont typeface="Wingdings 3" pitchFamily="-72" charset="2"/>
              <a:buNone/>
            </a:pPr>
            <a:r>
              <a:rPr lang="en-US">
                <a:ea typeface="Arial" pitchFamily="-72" charset="0"/>
                <a:cs typeface="Arial" pitchFamily="-72" charset="0"/>
              </a:rPr>
              <a:t>   </a:t>
            </a:r>
            <a:r>
              <a:rPr lang="en-US" i="1">
                <a:ea typeface="Arial" pitchFamily="-72" charset="0"/>
                <a:cs typeface="Arial" pitchFamily="-72" charset="0"/>
              </a:rPr>
              <a:t>P(x</a:t>
            </a:r>
            <a:r>
              <a:rPr lang="en-US">
                <a:ea typeface="Arial" pitchFamily="-72" charset="0"/>
                <a:cs typeface="Arial" pitchFamily="-72" charset="0"/>
              </a:rPr>
              <a:t> &lt; 5000) =EXPON.DIST(5000, 1/8000, true)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>
                <a:ea typeface="Arial" pitchFamily="-72" charset="0"/>
                <a:cs typeface="Arial" pitchFamily="-72" charset="0"/>
              </a:rPr>
              <a:t>                       = 0.4647</a:t>
            </a:r>
          </a:p>
        </p:txBody>
      </p:sp>
      <p:sp>
        <p:nvSpPr>
          <p:cNvPr id="921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21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79B14F06-7C1C-490B-B604-B71BE749A3C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07029" y="3733800"/>
            <a:ext cx="800362" cy="61279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540829" y="3733800"/>
            <a:ext cx="800362" cy="656142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5.33 (continued)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/>
              <a:t>Using the Exponential Distribution </a:t>
            </a:r>
          </a:p>
        </p:txBody>
      </p:sp>
      <p:sp>
        <p:nvSpPr>
          <p:cNvPr id="9318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DB232009-63F9-46BB-A690-164A0EAC605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303463"/>
            <a:ext cx="6629400" cy="375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Box 7"/>
          <p:cNvSpPr txBox="1">
            <a:spLocks noChangeArrowheads="1"/>
          </p:cNvSpPr>
          <p:nvPr/>
        </p:nvSpPr>
        <p:spPr bwMode="auto">
          <a:xfrm>
            <a:off x="6934200" y="6059488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Other Useful Continuous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Distributions </a:t>
            </a:r>
          </a:p>
          <a:p>
            <a:pPr eaLnBrk="1" hangingPunct="1"/>
            <a:r>
              <a:rPr lang="en-US" smtClean="0"/>
              <a:t>Triangular Distribution</a:t>
            </a:r>
          </a:p>
          <a:p>
            <a:pPr eaLnBrk="1" hangingPunct="1"/>
            <a:r>
              <a:rPr lang="en-US" smtClean="0"/>
              <a:t>Lognormal Distribution</a:t>
            </a:r>
          </a:p>
          <a:p>
            <a:pPr eaLnBrk="1" hangingPunct="1"/>
            <a:r>
              <a:rPr lang="en-US" smtClean="0"/>
              <a:t>Beta Distribution</a:t>
            </a:r>
          </a:p>
        </p:txBody>
      </p:sp>
      <p:sp>
        <p:nvSpPr>
          <p:cNvPr id="9523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5EA11944-337E-4A48-9310-95323DF3F24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Continuous Probability Distributions</a:t>
            </a:r>
          </a:p>
        </p:txBody>
      </p:sp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1631950"/>
            <a:ext cx="3330575" cy="425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TextBox 6"/>
          <p:cNvSpPr txBox="1">
            <a:spLocks noChangeArrowheads="1"/>
          </p:cNvSpPr>
          <p:nvPr/>
        </p:nvSpPr>
        <p:spPr bwMode="auto">
          <a:xfrm>
            <a:off x="7772400" y="5853113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Many application in Business Analytics require random samples from specific probability distributions.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For example, cumulative discounted cash flow can be described using probability distributions for sales, sales growth rate, operating expenses, and inflation factors (all uncertain variables).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Random numbers</a:t>
            </a:r>
            <a:r>
              <a:rPr lang="en-US" dirty="0" smtClean="0">
                <a:ea typeface="+mn-ea"/>
                <a:cs typeface="+mn-cs"/>
              </a:rPr>
              <a:t> are the basis for generating random samples from probability distributions.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Random numbers are uniformly distributed on the interval from 0 to 1.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9625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9352BE77-FD79-43BA-803E-B06B40D22A9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582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</a:t>
            </a:r>
            <a:r>
              <a:rPr lang="en-US" sz="2800" dirty="0" smtClean="0">
                <a:ea typeface="+mj-ea"/>
                <a:cs typeface="+mj-cs"/>
              </a:rPr>
              <a:t>from 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5.34  Sampling from the Distribution of Dice Outcomes</a:t>
            </a:r>
          </a:p>
        </p:txBody>
      </p:sp>
      <p:sp>
        <p:nvSpPr>
          <p:cNvPr id="9728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BC631197-172C-438E-8EE6-07DFE7BA4B8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</a:t>
            </a:r>
            <a:r>
              <a:rPr lang="en-US" sz="2800" dirty="0" smtClean="0">
                <a:ea typeface="+mj-ea"/>
                <a:cs typeface="+mj-cs"/>
              </a:rPr>
              <a:t>from 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797175"/>
            <a:ext cx="2287588" cy="328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8375" y="2819400"/>
            <a:ext cx="2517775" cy="318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5" name="TextBox 5"/>
          <p:cNvSpPr txBox="1">
            <a:spLocks noChangeArrowheads="1"/>
          </p:cNvSpPr>
          <p:nvPr/>
        </p:nvSpPr>
        <p:spPr bwMode="auto">
          <a:xfrm>
            <a:off x="1262063" y="2438400"/>
            <a:ext cx="24209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Probability distribution</a:t>
            </a:r>
          </a:p>
        </p:txBody>
      </p:sp>
      <p:sp>
        <p:nvSpPr>
          <p:cNvPr id="73736" name="TextBox 8"/>
          <p:cNvSpPr txBox="1">
            <a:spLocks noChangeArrowheads="1"/>
          </p:cNvSpPr>
          <p:nvPr/>
        </p:nvSpPr>
        <p:spPr bwMode="auto">
          <a:xfrm>
            <a:off x="4648200" y="2449513"/>
            <a:ext cx="31956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Intervals for random sampling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5.34 (continued) Sampling from the Distribution of Dice Outcomes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/>
              <a:t>=RAND( ) generates random numbers in Excel</a:t>
            </a:r>
          </a:p>
          <a:p>
            <a:pPr eaLnBrk="1" hangingPunct="1">
              <a:buFont typeface="Wingdings 3" pitchFamily="-72" charset="2"/>
              <a:buNone/>
            </a:pPr>
            <a:endParaRPr lang="en-US"/>
          </a:p>
        </p:txBody>
      </p:sp>
      <p:sp>
        <p:nvSpPr>
          <p:cNvPr id="9830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D82AAC28-26A7-4EC6-A9D9-F897716591B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</a:t>
            </a:r>
            <a:r>
              <a:rPr lang="en-US" sz="2800" dirty="0" smtClean="0">
                <a:ea typeface="+mj-ea"/>
                <a:cs typeface="+mj-cs"/>
              </a:rPr>
              <a:t>from 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870200"/>
            <a:ext cx="2536825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8" name="TextBox 7"/>
          <p:cNvSpPr txBox="1">
            <a:spLocks noChangeArrowheads="1"/>
          </p:cNvSpPr>
          <p:nvPr/>
        </p:nvSpPr>
        <p:spPr bwMode="auto">
          <a:xfrm>
            <a:off x="2743200" y="5853113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19538" y="3562350"/>
            <a:ext cx="3033712" cy="650875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Outcome = 8 since 0.681 is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between 0.583 and 0.722 </a:t>
            </a: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3462338" y="3887788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19538" y="4953000"/>
            <a:ext cx="3033712" cy="650875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Outcome = 4 since 0.119 is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between 0.083 and 0.167 </a:t>
            </a: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3462338" y="5278438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5.35  Using the VLOOKUP Function</a:t>
            </a:r>
          </a:p>
          <a:p>
            <a:pPr eaLnBrk="1" hangingPunct="1"/>
            <a:r>
              <a:rPr lang="en-US"/>
              <a:t>Generate a random sample of Changes in DJIA.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First compute </a:t>
            </a:r>
            <a:r>
              <a:rPr lang="en-US" i="1"/>
              <a:t>F(x</a:t>
            </a:r>
            <a:r>
              <a:rPr lang="en-US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Assign intervals to outcomes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Generate random numbers using =RAND( 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/>
              <a:t>=VLOOKUP(H2, $E2:$G$10, 3)</a:t>
            </a:r>
          </a:p>
        </p:txBody>
      </p:sp>
      <p:sp>
        <p:nvSpPr>
          <p:cNvPr id="9933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8CCF4398-68EB-45A0-A776-98E5B76F144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from </a:t>
            </a:r>
            <a:r>
              <a:rPr lang="en-US" sz="2800" dirty="0" smtClean="0">
                <a:ea typeface="+mj-ea"/>
                <a:cs typeface="+mj-cs"/>
              </a:rPr>
              <a:t>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  <p:pic>
        <p:nvPicPr>
          <p:cNvPr id="757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6138" y="3810000"/>
            <a:ext cx="6764337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2" name="TextBox 7"/>
          <p:cNvSpPr txBox="1">
            <a:spLocks noChangeArrowheads="1"/>
          </p:cNvSpPr>
          <p:nvPr/>
        </p:nvSpPr>
        <p:spPr bwMode="auto">
          <a:xfrm>
            <a:off x="6858000" y="600392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5.27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715000" y="3463925"/>
            <a:ext cx="1557338" cy="879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8788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5.2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Relative Frequency Definition of Probability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Probability a computer is repaired in 10 days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= 0.076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481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92A8CE91-4607-4E3E-A05A-62D108C4C09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3138" y="2667000"/>
            <a:ext cx="6445250" cy="343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Box 7"/>
          <p:cNvSpPr txBox="1">
            <a:spLocks noChangeArrowheads="1"/>
          </p:cNvSpPr>
          <p:nvPr/>
        </p:nvSpPr>
        <p:spPr bwMode="auto">
          <a:xfrm>
            <a:off x="7897813" y="6067425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5.1</a:t>
            </a:r>
          </a:p>
        </p:txBody>
      </p:sp>
      <p:sp>
        <p:nvSpPr>
          <p:cNvPr id="6" name="Rectangle 5"/>
          <p:cNvSpPr/>
          <p:nvPr/>
        </p:nvSpPr>
        <p:spPr>
          <a:xfrm>
            <a:off x="3703638" y="4591050"/>
            <a:ext cx="292100" cy="1206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Content Placeholder 1"/>
          <p:cNvSpPr>
            <a:spLocks noGrp="1"/>
          </p:cNvSpPr>
          <p:nvPr>
            <p:ph idx="1"/>
          </p:nvPr>
        </p:nvSpPr>
        <p:spPr>
          <a:xfrm>
            <a:off x="458788" y="1038225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5.36 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/>
              <a:t>Using Excel’s Random Number Generation Tool</a:t>
            </a:r>
          </a:p>
        </p:txBody>
      </p:sp>
      <p:sp>
        <p:nvSpPr>
          <p:cNvPr id="10035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ECFD5224-6288-48BF-A68A-2B6C8C41D77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680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8275" y="2684463"/>
            <a:ext cx="3543300" cy="318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TextBox 8"/>
          <p:cNvSpPr txBox="1">
            <a:spLocks noChangeArrowheads="1"/>
          </p:cNvSpPr>
          <p:nvPr/>
        </p:nvSpPr>
        <p:spPr bwMode="auto">
          <a:xfrm>
            <a:off x="7940675" y="587375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5.28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from </a:t>
            </a:r>
            <a:r>
              <a:rPr lang="en-US" sz="2800" dirty="0" smtClean="0">
                <a:ea typeface="+mj-ea"/>
                <a:cs typeface="+mj-cs"/>
              </a:rPr>
              <a:t>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  <p:sp>
        <p:nvSpPr>
          <p:cNvPr id="76807" name="TextBox 4"/>
          <p:cNvSpPr txBox="1">
            <a:spLocks noChangeArrowheads="1"/>
          </p:cNvSpPr>
          <p:nvPr/>
        </p:nvSpPr>
        <p:spPr bwMode="auto">
          <a:xfrm>
            <a:off x="457200" y="2047875"/>
            <a:ext cx="815340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Generate 100 outcomes from a Poisson distribution with a mean of 12.</a:t>
            </a:r>
          </a:p>
          <a:p>
            <a:r>
              <a:rPr lang="en-US"/>
              <a:t>   </a:t>
            </a:r>
            <a:r>
              <a:rPr lang="en-US" i="1"/>
              <a:t>Data</a:t>
            </a:r>
          </a:p>
          <a:p>
            <a:r>
              <a:rPr lang="en-US" i="1"/>
              <a:t>   Data Analysis</a:t>
            </a:r>
          </a:p>
          <a:p>
            <a:r>
              <a:rPr lang="en-US" i="1"/>
              <a:t>   Random Number Generation</a:t>
            </a:r>
          </a:p>
          <a:p>
            <a:pPr>
              <a:spcBef>
                <a:spcPts val="600"/>
              </a:spcBef>
            </a:pPr>
            <a:r>
              <a:rPr lang="en-US"/>
              <a:t>Number of Variables: 1</a:t>
            </a:r>
          </a:p>
          <a:p>
            <a:r>
              <a:rPr lang="en-US"/>
              <a:t>Number of Random Numbers: 100</a:t>
            </a:r>
          </a:p>
          <a:p>
            <a:r>
              <a:rPr lang="en-US"/>
              <a:t>Distribution: Poisson</a:t>
            </a:r>
          </a:p>
          <a:p>
            <a:r>
              <a:rPr lang="en-US"/>
              <a:t>Parameter: Lambda = 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8788" y="1038225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5.36 (continued) Using Excel’s Random Number Generation Tool</a:t>
            </a: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Histogram of 100 random outcomes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013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2F694382-7F91-4ECF-B832-9AFF229316E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78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6888" y="2387600"/>
            <a:ext cx="5981700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9" name="TextBox 9"/>
          <p:cNvSpPr txBox="1">
            <a:spLocks noChangeArrowheads="1"/>
          </p:cNvSpPr>
          <p:nvPr/>
        </p:nvSpPr>
        <p:spPr bwMode="auto">
          <a:xfrm>
            <a:off x="6991350" y="59436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5.29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from </a:t>
            </a:r>
            <a:r>
              <a:rPr lang="en-US" sz="2800" dirty="0" smtClean="0">
                <a:ea typeface="+mj-ea"/>
                <a:cs typeface="+mj-cs"/>
              </a:rPr>
              <a:t>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Probability Distributions available in Excel’s Data Analysis </a:t>
            </a:r>
            <a:r>
              <a:rPr lang="en-US" u="sng" dirty="0" err="1" smtClean="0">
                <a:ea typeface="+mn-ea"/>
                <a:cs typeface="+mn-cs"/>
              </a:rPr>
              <a:t>Toolpak</a:t>
            </a:r>
            <a:r>
              <a:rPr lang="en-US" u="sng" dirty="0" smtClean="0">
                <a:ea typeface="+mn-ea"/>
                <a:cs typeface="+mn-cs"/>
              </a:rPr>
              <a:t> under </a:t>
            </a:r>
            <a:r>
              <a:rPr lang="en-US" i="1" u="sng" dirty="0" smtClean="0">
                <a:ea typeface="+mn-ea"/>
                <a:cs typeface="+mn-cs"/>
              </a:rPr>
              <a:t>Random Number Generation</a:t>
            </a:r>
            <a:r>
              <a:rPr lang="en-US" u="sng" dirty="0" smtClean="0">
                <a:ea typeface="+mn-ea"/>
                <a:cs typeface="+mn-cs"/>
              </a:rPr>
              <a:t> </a:t>
            </a:r>
            <a:endParaRPr lang="en-US" u="sng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Bernoulli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Binomial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Discrete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Normal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Patterned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Poisson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Uniform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024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13A92907-12FB-42D3-B8C7-0FE7E7A54EB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from </a:t>
            </a:r>
            <a:r>
              <a:rPr lang="en-US" sz="2800" dirty="0" smtClean="0">
                <a:ea typeface="+mj-ea"/>
                <a:cs typeface="+mj-cs"/>
              </a:rPr>
              <a:t>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Sampling From Various Probability Distributions Using Standard Excel Functions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Uniform</a:t>
            </a:r>
            <a:r>
              <a:rPr lang="en-US" dirty="0" smtClean="0">
                <a:ea typeface="+mn-ea"/>
                <a:cs typeface="+mn-cs"/>
              </a:rPr>
              <a:t>:</a:t>
            </a:r>
            <a:r>
              <a:rPr lang="en-US" i="1" dirty="0" smtClean="0">
                <a:ea typeface="+mn-ea"/>
                <a:cs typeface="+mn-cs"/>
              </a:rPr>
              <a:t> =</a:t>
            </a:r>
            <a:r>
              <a:rPr lang="en-US" dirty="0" smtClean="0">
                <a:ea typeface="+mn-ea"/>
                <a:cs typeface="+mn-cs"/>
              </a:rPr>
              <a:t>RANDBETWEEN</a:t>
            </a:r>
            <a:r>
              <a:rPr lang="en-US" i="1" dirty="0" smtClean="0">
                <a:ea typeface="+mn-ea"/>
                <a:cs typeface="+mn-cs"/>
              </a:rPr>
              <a:t>(a, b)</a:t>
            </a:r>
            <a:r>
              <a:rPr lang="en-US" dirty="0" smtClean="0">
                <a:ea typeface="+mn-ea"/>
                <a:cs typeface="+mn-cs"/>
              </a:rPr>
              <a:t> 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You can also replace</a:t>
            </a:r>
            <a:r>
              <a:rPr lang="en-US" i="1" dirty="0" smtClean="0">
                <a:ea typeface="+mn-ea"/>
                <a:cs typeface="+mn-cs"/>
              </a:rPr>
              <a:t> probability </a:t>
            </a:r>
            <a:r>
              <a:rPr lang="en-US" dirty="0" smtClean="0">
                <a:ea typeface="+mn-ea"/>
                <a:cs typeface="+mn-cs"/>
              </a:rPr>
              <a:t>with </a:t>
            </a:r>
            <a:r>
              <a:rPr lang="en-US" i="1" dirty="0" smtClean="0">
                <a:ea typeface="+mn-ea"/>
                <a:cs typeface="+mn-cs"/>
              </a:rPr>
              <a:t>RAND( ) </a:t>
            </a:r>
            <a:r>
              <a:rPr lang="en-US" dirty="0" smtClean="0">
                <a:ea typeface="+mn-ea"/>
                <a:cs typeface="+mn-cs"/>
              </a:rPr>
              <a:t>in many inverse probability distribution functions: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Binomial</a:t>
            </a:r>
            <a:r>
              <a:rPr lang="en-US" dirty="0">
                <a:ea typeface="+mn-ea"/>
                <a:cs typeface="+mn-cs"/>
              </a:rPr>
              <a:t>:</a:t>
            </a:r>
            <a:r>
              <a:rPr lang="en-US" i="1" dirty="0">
                <a:ea typeface="+mn-ea"/>
                <a:cs typeface="+mn-cs"/>
              </a:rPr>
              <a:t> =</a:t>
            </a:r>
            <a:r>
              <a:rPr lang="en-US" dirty="0">
                <a:ea typeface="+mn-ea"/>
                <a:cs typeface="+mn-cs"/>
              </a:rPr>
              <a:t>BINOM.INV</a:t>
            </a:r>
            <a:r>
              <a:rPr lang="en-US" i="1" dirty="0">
                <a:ea typeface="+mn-ea"/>
                <a:cs typeface="+mn-cs"/>
              </a:rPr>
              <a:t>(trials, p, RAND( ))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Normal</a:t>
            </a:r>
            <a:r>
              <a:rPr lang="en-US" dirty="0" smtClean="0">
                <a:ea typeface="+mn-ea"/>
                <a:cs typeface="+mn-cs"/>
              </a:rPr>
              <a:t>:  =NORM.INV</a:t>
            </a:r>
            <a:r>
              <a:rPr lang="en-US" i="1" dirty="0" smtClean="0">
                <a:ea typeface="+mn-ea"/>
                <a:cs typeface="+mn-cs"/>
              </a:rPr>
              <a:t>(RAND( ), mean, </a:t>
            </a:r>
            <a:r>
              <a:rPr lang="en-US" i="1" dirty="0" err="1" smtClean="0">
                <a:ea typeface="+mn-ea"/>
                <a:cs typeface="+mn-cs"/>
              </a:rPr>
              <a:t>stdev</a:t>
            </a:r>
            <a:r>
              <a:rPr lang="en-US" i="1" dirty="0" smtClean="0">
                <a:ea typeface="+mn-ea"/>
                <a:cs typeface="+mn-cs"/>
              </a:rPr>
              <a:t>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err="1" smtClean="0">
                <a:ea typeface="+mn-ea"/>
                <a:cs typeface="+mn-cs"/>
              </a:rPr>
              <a:t>Logormal</a:t>
            </a:r>
            <a:r>
              <a:rPr lang="en-US" dirty="0">
                <a:ea typeface="+mn-ea"/>
                <a:cs typeface="+mn-cs"/>
              </a:rPr>
              <a:t>:  </a:t>
            </a:r>
            <a:r>
              <a:rPr lang="en-US" dirty="0" smtClean="0">
                <a:ea typeface="+mn-ea"/>
                <a:cs typeface="+mn-cs"/>
              </a:rPr>
              <a:t>=LOGNORM.INV</a:t>
            </a:r>
            <a:r>
              <a:rPr lang="en-US" i="1" dirty="0" smtClean="0">
                <a:ea typeface="+mn-ea"/>
                <a:cs typeface="+mn-cs"/>
              </a:rPr>
              <a:t>(RAND</a:t>
            </a:r>
            <a:r>
              <a:rPr lang="en-US" i="1" dirty="0">
                <a:ea typeface="+mn-ea"/>
                <a:cs typeface="+mn-cs"/>
              </a:rPr>
              <a:t>( ), mean, </a:t>
            </a:r>
            <a:r>
              <a:rPr lang="en-US" i="1" dirty="0" err="1">
                <a:ea typeface="+mn-ea"/>
                <a:cs typeface="+mn-cs"/>
              </a:rPr>
              <a:t>stdev</a:t>
            </a:r>
            <a:r>
              <a:rPr lang="en-US" i="1" dirty="0" smtClean="0">
                <a:ea typeface="+mn-ea"/>
                <a:cs typeface="+mn-cs"/>
              </a:rPr>
              <a:t>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Beta</a:t>
            </a:r>
            <a:r>
              <a:rPr lang="en-US" dirty="0" smtClean="0">
                <a:ea typeface="+mn-ea"/>
                <a:cs typeface="+mn-cs"/>
              </a:rPr>
              <a:t>:</a:t>
            </a:r>
            <a:r>
              <a:rPr lang="en-US" i="1" dirty="0" smtClean="0">
                <a:ea typeface="+mn-ea"/>
                <a:cs typeface="+mn-cs"/>
              </a:rPr>
              <a:t> =</a:t>
            </a:r>
            <a:r>
              <a:rPr lang="en-US" dirty="0" smtClean="0">
                <a:ea typeface="+mn-ea"/>
                <a:cs typeface="+mn-cs"/>
              </a:rPr>
              <a:t>BETA.INV</a:t>
            </a:r>
            <a:r>
              <a:rPr lang="en-US" i="1" dirty="0" smtClean="0">
                <a:ea typeface="+mn-ea"/>
                <a:cs typeface="+mn-cs"/>
              </a:rPr>
              <a:t>(RAND( ), alpha, beta, A, B)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>
              <a:ea typeface="+mn-ea"/>
              <a:cs typeface="+mn-cs"/>
            </a:endParaRPr>
          </a:p>
        </p:txBody>
      </p:sp>
      <p:sp>
        <p:nvSpPr>
          <p:cNvPr id="10342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D786705F-DA61-406A-A975-E0D531F3512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582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</a:t>
            </a:r>
            <a:r>
              <a:rPr lang="en-US" sz="2800" dirty="0" smtClean="0">
                <a:ea typeface="+mj-ea"/>
                <a:cs typeface="+mj-cs"/>
              </a:rPr>
              <a:t>from 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5.37  A Sampling Experiment for Evaluating Capital Budgeting Projects</a:t>
            </a:r>
            <a:endParaRPr lang="en-US" u="sng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 finance, one way of evaluating capital budgeting projects is to compute: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Profitability index</a:t>
            </a: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i="1" dirty="0" smtClean="0">
                <a:ea typeface="+mn-ea"/>
                <a:cs typeface="+mn-cs"/>
              </a:rPr>
              <a:t>PI = PV / I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where </a:t>
            </a:r>
            <a:r>
              <a:rPr lang="en-US" i="1" dirty="0" smtClean="0">
                <a:ea typeface="+mn-ea"/>
                <a:cs typeface="+mn-cs"/>
              </a:rPr>
              <a:t>PV</a:t>
            </a:r>
            <a:r>
              <a:rPr lang="en-US" dirty="0" smtClean="0">
                <a:ea typeface="+mn-ea"/>
                <a:cs typeface="+mn-cs"/>
              </a:rPr>
              <a:t> is the present value of future cash flows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and </a:t>
            </a:r>
            <a:r>
              <a:rPr lang="en-US" i="1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is the initial investment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044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A963DC38-6877-4DE0-A5E0-809E6CF2925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74638"/>
            <a:ext cx="84582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</a:t>
            </a:r>
            <a:r>
              <a:rPr lang="en-US" sz="2800" dirty="0" smtClean="0">
                <a:ea typeface="+mj-ea"/>
                <a:cs typeface="+mj-cs"/>
              </a:rPr>
              <a:t>from 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5.37 (continued) A Sampling Experiment for Evaluating Capital Budgeting Projects</a:t>
            </a:r>
          </a:p>
          <a:p>
            <a:pPr eaLnBrk="1" hangingPunct="1">
              <a:spcBef>
                <a:spcPts val="1200"/>
              </a:spcBef>
            </a:pPr>
            <a:r>
              <a:rPr lang="en-US"/>
              <a:t>Suppose </a:t>
            </a:r>
            <a:r>
              <a:rPr lang="en-US" i="1"/>
              <a:t>PV</a:t>
            </a:r>
            <a:r>
              <a:rPr lang="en-US"/>
              <a:t> is normally distributed with a mean of $12 million and standard deviation of $2.5 million.</a:t>
            </a:r>
          </a:p>
          <a:p>
            <a:pPr eaLnBrk="1" hangingPunct="1"/>
            <a:r>
              <a:rPr lang="en-US" i="1"/>
              <a:t>I</a:t>
            </a:r>
            <a:r>
              <a:rPr lang="en-US"/>
              <a:t> is also normally distributed with a mean of $3 million and standard deviation of $0.8 million.</a:t>
            </a:r>
          </a:p>
          <a:p>
            <a:pPr eaLnBrk="1" hangingPunct="1">
              <a:spcBef>
                <a:spcPts val="1200"/>
              </a:spcBef>
            </a:pPr>
            <a:r>
              <a:rPr lang="en-US"/>
              <a:t>Use a sampling experiment to generate a probability distribution for </a:t>
            </a:r>
            <a:r>
              <a:rPr lang="en-US" i="1"/>
              <a:t>PI = PV / I</a:t>
            </a:r>
            <a:r>
              <a:rPr lang="en-US"/>
              <a:t>.</a:t>
            </a:r>
          </a:p>
        </p:txBody>
      </p:sp>
      <p:sp>
        <p:nvSpPr>
          <p:cNvPr id="1054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9A005E9E-0BDF-463E-94CC-8BCFDC5E8FB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from </a:t>
            </a:r>
            <a:r>
              <a:rPr lang="en-US" sz="2800" dirty="0" smtClean="0">
                <a:ea typeface="+mj-ea"/>
                <a:cs typeface="+mj-cs"/>
              </a:rPr>
              <a:t>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Content Placeholder 1"/>
          <p:cNvSpPr>
            <a:spLocks noGrp="1"/>
          </p:cNvSpPr>
          <p:nvPr>
            <p:ph idx="1"/>
          </p:nvPr>
        </p:nvSpPr>
        <p:spPr>
          <a:xfrm>
            <a:off x="371475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5.37  (continued)</a:t>
            </a:r>
          </a:p>
          <a:p>
            <a:pPr eaLnBrk="1" hangingPunct="1"/>
            <a:r>
              <a:rPr lang="en-US"/>
              <a:t>For </a:t>
            </a:r>
            <a:r>
              <a:rPr lang="en-US" i="1"/>
              <a:t>PV: </a:t>
            </a:r>
            <a:r>
              <a:rPr lang="en-US"/>
              <a:t> =NORM.INV(RAND( ), 12, 2.5)</a:t>
            </a:r>
          </a:p>
          <a:p>
            <a:pPr eaLnBrk="1" hangingPunct="1"/>
            <a:r>
              <a:rPr lang="en-US"/>
              <a:t>For </a:t>
            </a:r>
            <a:r>
              <a:rPr lang="en-US" i="1"/>
              <a:t>I</a:t>
            </a:r>
            <a:r>
              <a:rPr lang="en-US"/>
              <a:t>:  =NORM.INV(RAND( ), 3, 0.8)</a:t>
            </a:r>
          </a:p>
          <a:p>
            <a:pPr eaLnBrk="1" hangingPunct="1"/>
            <a:endParaRPr lang="en-US"/>
          </a:p>
        </p:txBody>
      </p:sp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99AB64AC-BB07-419B-B5D3-77FD0B11A5A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74638"/>
            <a:ext cx="84582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from </a:t>
            </a:r>
            <a:r>
              <a:rPr lang="en-US" sz="2800" dirty="0" smtClean="0">
                <a:ea typeface="+mj-ea"/>
                <a:cs typeface="+mj-cs"/>
              </a:rPr>
              <a:t>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  <p:pic>
        <p:nvPicPr>
          <p:cNvPr id="8294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643188"/>
            <a:ext cx="4981575" cy="330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0" name="TextBox 7"/>
          <p:cNvSpPr txBox="1">
            <a:spLocks noChangeArrowheads="1"/>
          </p:cNvSpPr>
          <p:nvPr/>
        </p:nvSpPr>
        <p:spPr bwMode="auto">
          <a:xfrm>
            <a:off x="5011738" y="5957888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5.30</a:t>
            </a:r>
          </a:p>
        </p:txBody>
      </p:sp>
      <p:sp>
        <p:nvSpPr>
          <p:cNvPr id="82951" name="TextBox 5"/>
          <p:cNvSpPr txBox="1">
            <a:spLocks noChangeArrowheads="1"/>
          </p:cNvSpPr>
          <p:nvPr/>
        </p:nvSpPr>
        <p:spPr bwMode="auto">
          <a:xfrm>
            <a:off x="6096000" y="3962400"/>
            <a:ext cx="14478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i="1"/>
              <a:t>PI = PV/I </a:t>
            </a:r>
          </a:p>
          <a:p>
            <a:endParaRPr lang="en-US" sz="1800" i="1"/>
          </a:p>
          <a:p>
            <a:r>
              <a:rPr lang="en-US" sz="1800"/>
              <a:t>Profitability Index mean </a:t>
            </a:r>
          </a:p>
          <a:p>
            <a:r>
              <a:rPr lang="en-US" sz="1800"/>
              <a:t>= 4.76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5.37 (continued)  A Sampling Experiment for Evaluating Capital Budgeting Projects</a:t>
            </a:r>
          </a:p>
          <a:p>
            <a:pPr eaLnBrk="1" hangingPunct="1"/>
            <a:r>
              <a:rPr lang="en-US"/>
              <a:t>Profitability Index is skewed to the right</a:t>
            </a:r>
          </a:p>
        </p:txBody>
      </p:sp>
      <p:sp>
        <p:nvSpPr>
          <p:cNvPr id="10752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91ABFD9A-7996-414E-AB9C-801C254E0C4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74638"/>
            <a:ext cx="84582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from </a:t>
            </a:r>
            <a:r>
              <a:rPr lang="en-US" sz="2800" dirty="0" smtClean="0">
                <a:ea typeface="+mj-ea"/>
                <a:cs typeface="+mj-cs"/>
              </a:rPr>
              <a:t>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  <p:pic>
        <p:nvPicPr>
          <p:cNvPr id="839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743200"/>
            <a:ext cx="44799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4" name="TextBox 8"/>
          <p:cNvSpPr txBox="1">
            <a:spLocks noChangeArrowheads="1"/>
          </p:cNvSpPr>
          <p:nvPr/>
        </p:nvSpPr>
        <p:spPr bwMode="auto">
          <a:xfrm>
            <a:off x="6165850" y="594677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5.31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Content Placeholder 1"/>
          <p:cNvSpPr>
            <a:spLocks noGrp="1"/>
          </p:cNvSpPr>
          <p:nvPr>
            <p:ph idx="1"/>
          </p:nvPr>
        </p:nvSpPr>
        <p:spPr>
          <a:xfrm>
            <a:off x="428625" y="12192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i="1" u="sng" smtClean="0"/>
              <a:t>Risk Solver Platform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Probability Distribution Functions</a:t>
            </a:r>
          </a:p>
        </p:txBody>
      </p:sp>
      <p:sp>
        <p:nvSpPr>
          <p:cNvPr id="10854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854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69E9E495-93BB-4FEA-8116-CC8E86DE4AE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from </a:t>
            </a:r>
            <a:r>
              <a:rPr lang="en-US" sz="2800" dirty="0" smtClean="0">
                <a:ea typeface="+mj-ea"/>
                <a:cs typeface="+mj-cs"/>
              </a:rPr>
              <a:t>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  <p:pic>
        <p:nvPicPr>
          <p:cNvPr id="849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362200"/>
            <a:ext cx="57404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8" name="TextBox 6"/>
          <p:cNvSpPr txBox="1">
            <a:spLocks noChangeArrowheads="1"/>
          </p:cNvSpPr>
          <p:nvPr/>
        </p:nvSpPr>
        <p:spPr bwMode="auto">
          <a:xfrm>
            <a:off x="6124575" y="5922963"/>
            <a:ext cx="714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Table 5.1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>
          <a:xfrm>
            <a:off x="428625" y="11430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5.38  Using </a:t>
            </a:r>
            <a:r>
              <a:rPr lang="en-US" i="1" u="sng"/>
              <a:t>Risk Solver Platform </a:t>
            </a:r>
            <a:r>
              <a:rPr lang="en-US" u="sng"/>
              <a:t>Distribution Functions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An energy company is considering offering a new product and needs to estimate the growth in PC ownership.  The expected growth rates are:</a:t>
            </a:r>
          </a:p>
          <a:p>
            <a:pPr eaLnBrk="1" hangingPunct="1"/>
            <a:r>
              <a:rPr lang="en-US"/>
              <a:t>Minimum = 5%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Most likely = 7.7%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Maximum =10%</a:t>
            </a:r>
          </a:p>
          <a:p>
            <a:pPr eaLnBrk="1" hangingPunct="1">
              <a:spcBef>
                <a:spcPts val="1200"/>
              </a:spcBef>
            </a:pPr>
            <a:r>
              <a:rPr lang="en-US"/>
              <a:t>Generate 500 samples of PC ownership growth rate using:  =PsiTriangular(5%, 7.7%, 10%)</a:t>
            </a:r>
          </a:p>
        </p:txBody>
      </p:sp>
      <p:sp>
        <p:nvSpPr>
          <p:cNvPr id="10957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6EEBB0E9-6D46-44DC-8FF5-54A2C62E5CB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from </a:t>
            </a:r>
            <a:r>
              <a:rPr lang="en-US" sz="2800" dirty="0" smtClean="0">
                <a:ea typeface="+mj-ea"/>
                <a:cs typeface="+mj-cs"/>
              </a:rPr>
              <a:t>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Two Basic Facts Govern Probability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probability associated with any outcome must be between 0 and 1.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0 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≤ </a:t>
            </a:r>
            <a:r>
              <a:rPr lang="en-US" i="1" dirty="0" smtClean="0">
                <a:ea typeface="+mn-ea"/>
                <a:cs typeface="+mn-cs"/>
              </a:rPr>
              <a:t>P</a:t>
            </a:r>
            <a:r>
              <a:rPr lang="en-US" dirty="0" smtClean="0">
                <a:ea typeface="+mn-ea"/>
                <a:cs typeface="+mn-cs"/>
              </a:rPr>
              <a:t>(</a:t>
            </a:r>
            <a:r>
              <a:rPr lang="en-US" i="1" dirty="0" err="1" smtClean="0">
                <a:ea typeface="+mn-ea"/>
                <a:cs typeface="+mn-cs"/>
              </a:rPr>
              <a:t>O</a:t>
            </a:r>
            <a:r>
              <a:rPr lang="en-US" i="1" baseline="-25000" dirty="0" err="1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)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dirty="0">
                <a:latin typeface="Cambria Math"/>
                <a:ea typeface="Cambria Math"/>
                <a:cs typeface="+mn-cs"/>
              </a:rPr>
              <a:t>≤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1  for each outcome </a:t>
            </a:r>
            <a:r>
              <a:rPr lang="en-US" i="1" dirty="0" err="1">
                <a:ea typeface="+mn-ea"/>
                <a:cs typeface="+mn-cs"/>
              </a:rPr>
              <a:t>O</a:t>
            </a:r>
            <a:r>
              <a:rPr lang="en-US" i="1" baseline="-25000" dirty="0" err="1">
                <a:ea typeface="+mn-ea"/>
                <a:cs typeface="+mn-cs"/>
              </a:rPr>
              <a:t>i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sum of the probabilities over all possible outcomes must be equal to 1.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         P</a:t>
            </a:r>
            <a:r>
              <a:rPr lang="en-US" dirty="0" smtClean="0">
                <a:ea typeface="+mn-ea"/>
                <a:cs typeface="+mn-cs"/>
              </a:rPr>
              <a:t>(</a:t>
            </a:r>
            <a:r>
              <a:rPr lang="en-US" i="1" dirty="0" smtClean="0">
                <a:ea typeface="+mn-ea"/>
                <a:cs typeface="+mn-cs"/>
              </a:rPr>
              <a:t>O</a:t>
            </a:r>
            <a:r>
              <a:rPr lang="en-US" baseline="-25000" dirty="0" smtClean="0">
                <a:ea typeface="+mn-ea"/>
                <a:cs typeface="+mn-cs"/>
              </a:rPr>
              <a:t>1</a:t>
            </a:r>
            <a:r>
              <a:rPr lang="en-US" dirty="0" smtClean="0">
                <a:ea typeface="+mn-ea"/>
                <a:cs typeface="+mn-cs"/>
              </a:rPr>
              <a:t>) + </a:t>
            </a:r>
            <a:r>
              <a:rPr lang="en-US" i="1" dirty="0" smtClean="0">
                <a:ea typeface="+mn-ea"/>
                <a:cs typeface="+mn-cs"/>
              </a:rPr>
              <a:t>P</a:t>
            </a:r>
            <a:r>
              <a:rPr lang="en-US" dirty="0" smtClean="0">
                <a:ea typeface="+mn-ea"/>
                <a:cs typeface="+mn-cs"/>
              </a:rPr>
              <a:t>(</a:t>
            </a:r>
            <a:r>
              <a:rPr lang="en-US" i="1" dirty="0" smtClean="0">
                <a:ea typeface="+mn-ea"/>
                <a:cs typeface="+mn-cs"/>
              </a:rPr>
              <a:t>O</a:t>
            </a:r>
            <a:r>
              <a:rPr lang="en-US" baseline="-25000" dirty="0" smtClean="0">
                <a:ea typeface="+mn-ea"/>
                <a:cs typeface="+mn-cs"/>
              </a:rPr>
              <a:t>2</a:t>
            </a:r>
            <a:r>
              <a:rPr lang="en-US" dirty="0" smtClean="0">
                <a:ea typeface="+mn-ea"/>
                <a:cs typeface="+mn-cs"/>
              </a:rPr>
              <a:t>) </a:t>
            </a:r>
            <a:r>
              <a:rPr lang="en-US" dirty="0">
                <a:ea typeface="+mn-ea"/>
                <a:cs typeface="+mn-cs"/>
              </a:rPr>
              <a:t>+ </a:t>
            </a:r>
            <a:r>
              <a:rPr lang="en-US" dirty="0" smtClean="0">
                <a:ea typeface="+mn-ea"/>
                <a:cs typeface="+mn-cs"/>
              </a:rPr>
              <a:t>… + </a:t>
            </a:r>
            <a:r>
              <a:rPr lang="en-US" i="1" dirty="0" smtClean="0">
                <a:ea typeface="+mn-ea"/>
                <a:cs typeface="+mn-cs"/>
              </a:rPr>
              <a:t>P</a:t>
            </a:r>
            <a:r>
              <a:rPr lang="en-US" dirty="0" smtClean="0">
                <a:ea typeface="+mn-ea"/>
                <a:cs typeface="+mn-cs"/>
              </a:rPr>
              <a:t>(</a:t>
            </a:r>
            <a:r>
              <a:rPr lang="en-US" i="1" dirty="0" smtClean="0">
                <a:ea typeface="+mn-ea"/>
                <a:cs typeface="+mn-cs"/>
              </a:rPr>
              <a:t>O</a:t>
            </a:r>
            <a:r>
              <a:rPr lang="en-US" i="1" baseline="-25000" dirty="0" smtClean="0">
                <a:ea typeface="+mn-ea"/>
                <a:cs typeface="+mn-cs"/>
              </a:rPr>
              <a:t>n</a:t>
            </a:r>
            <a:r>
              <a:rPr lang="en-US" dirty="0" smtClean="0">
                <a:ea typeface="+mn-ea"/>
                <a:cs typeface="+mn-cs"/>
              </a:rPr>
              <a:t>) = 1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(</a:t>
            </a:r>
            <a:r>
              <a:rPr lang="en-US" i="1" dirty="0" smtClean="0">
                <a:ea typeface="+mn-ea"/>
                <a:cs typeface="+mn-cs"/>
              </a:rPr>
              <a:t>n</a:t>
            </a:r>
            <a:r>
              <a:rPr lang="en-US" dirty="0" smtClean="0">
                <a:ea typeface="+mn-ea"/>
                <a:cs typeface="+mn-cs"/>
              </a:rPr>
              <a:t> is the number of outcomes in the sample space.)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3584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D78407EC-8AAA-4D23-81DF-14F694DD519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5.38 (continued) Using </a:t>
            </a:r>
            <a:r>
              <a:rPr lang="en-US" i="1" u="sng" dirty="0" smtClean="0">
                <a:ea typeface="+mn-ea"/>
                <a:cs typeface="+mn-cs"/>
              </a:rPr>
              <a:t>Risk Solver Platform </a:t>
            </a:r>
            <a:r>
              <a:rPr lang="en-US" u="sng" dirty="0" smtClean="0">
                <a:ea typeface="+mn-ea"/>
                <a:cs typeface="+mn-cs"/>
              </a:rPr>
              <a:t>Distribution Functions</a:t>
            </a: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1059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1C691BA6-F06B-4E23-89E0-E4A328FBA04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a typeface="+mj-ea"/>
                <a:cs typeface="+mj-cs"/>
              </a:rPr>
              <a:t>Random Sampling </a:t>
            </a:r>
            <a:r>
              <a:rPr lang="en-US" sz="2800" dirty="0" smtClean="0">
                <a:ea typeface="+mj-ea"/>
                <a:cs typeface="+mj-cs"/>
              </a:rPr>
              <a:t>from Probability </a:t>
            </a:r>
            <a:r>
              <a:rPr lang="en-US" sz="2800" dirty="0">
                <a:ea typeface="+mj-ea"/>
                <a:cs typeface="+mj-cs"/>
              </a:rPr>
              <a:t>Distributions</a:t>
            </a:r>
          </a:p>
        </p:txBody>
      </p:sp>
      <p:pic>
        <p:nvPicPr>
          <p:cNvPr id="870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141538"/>
            <a:ext cx="5843588" cy="380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6" name="TextBox 7"/>
          <p:cNvSpPr txBox="1">
            <a:spLocks noChangeArrowheads="1"/>
          </p:cNvSpPr>
          <p:nvPr/>
        </p:nvSpPr>
        <p:spPr bwMode="auto">
          <a:xfrm>
            <a:off x="6310313" y="594995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5.32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8066" name="Content Placeholder 1"/>
          <p:cNvSpPr>
            <a:spLocks noGrp="1"/>
          </p:cNvSpPr>
          <p:nvPr>
            <p:ph idx="1"/>
          </p:nvPr>
        </p:nvSpPr>
        <p:spPr>
          <a:xfrm>
            <a:off x="468313" y="12573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5.39  Analyzing Airline Passenger Data</a:t>
            </a:r>
          </a:p>
          <a:p>
            <a:pPr eaLnBrk="1" hangingPunct="1"/>
            <a:r>
              <a:rPr lang="en-US"/>
              <a:t>Sample data on passenger demand for 25 flights</a:t>
            </a:r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90494BB7-FBDD-4C95-8881-9A6C19AA303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Modeling and Distribution Fitting</a:t>
            </a:r>
          </a:p>
        </p:txBody>
      </p:sp>
      <p:pic>
        <p:nvPicPr>
          <p:cNvPr id="880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" y="2185988"/>
            <a:ext cx="7010400" cy="382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70" name="TextBox 7"/>
          <p:cNvSpPr txBox="1">
            <a:spLocks noChangeArrowheads="1"/>
          </p:cNvSpPr>
          <p:nvPr/>
        </p:nvSpPr>
        <p:spPr bwMode="auto">
          <a:xfrm>
            <a:off x="7046913" y="5986463"/>
            <a:ext cx="17176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5.33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1400" y="5557838"/>
            <a:ext cx="4005263" cy="37623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Can we assume normally distributed?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Content Placeholder 1"/>
          <p:cNvSpPr>
            <a:spLocks noGrp="1"/>
          </p:cNvSpPr>
          <p:nvPr>
            <p:ph idx="1"/>
          </p:nvPr>
        </p:nvSpPr>
        <p:spPr>
          <a:xfrm>
            <a:off x="457200" y="1322388"/>
            <a:ext cx="8229600" cy="45259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5.40  Analyzing Airport Service Times</a:t>
            </a:r>
          </a:p>
          <a:p>
            <a:pPr eaLnBrk="1" hangingPunct="1"/>
            <a:r>
              <a:rPr lang="en-US"/>
              <a:t>Sample data on service times for 812 passengers at an airport’s ticketing counter</a:t>
            </a:r>
          </a:p>
        </p:txBody>
      </p:sp>
      <p:sp>
        <p:nvSpPr>
          <p:cNvPr id="11264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1CC37C68-ECF0-421F-BD09-2DF4C63C72A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Modeling and Distribution Fitting</a:t>
            </a:r>
          </a:p>
        </p:txBody>
      </p:sp>
      <p:pic>
        <p:nvPicPr>
          <p:cNvPr id="890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743200"/>
            <a:ext cx="74295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4" name="TextBox 7"/>
          <p:cNvSpPr txBox="1">
            <a:spLocks noChangeArrowheads="1"/>
          </p:cNvSpPr>
          <p:nvPr/>
        </p:nvSpPr>
        <p:spPr bwMode="auto">
          <a:xfrm>
            <a:off x="7772400" y="5859463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5.34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40150" y="5829300"/>
            <a:ext cx="4005263" cy="376238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  <a:cs typeface="+mn-cs"/>
              </a:rPr>
              <a:t>Can we assume normally distributed?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smtClean="0"/>
              <a:t>Goodness of Fit</a:t>
            </a:r>
          </a:p>
          <a:p>
            <a:pPr eaLnBrk="1" hangingPunct="1"/>
            <a:r>
              <a:rPr lang="en-US" smtClean="0"/>
              <a:t>The basis for fitting data to a probability distribution</a:t>
            </a:r>
          </a:p>
          <a:p>
            <a:pPr eaLnBrk="1" hangingPunct="1"/>
            <a:r>
              <a:rPr lang="en-US" smtClean="0"/>
              <a:t>Attempts to draw conclusions about the </a:t>
            </a:r>
            <a:r>
              <a:rPr lang="en-US" i="1" smtClean="0"/>
              <a:t>nature</a:t>
            </a:r>
            <a:r>
              <a:rPr lang="en-US" smtClean="0"/>
              <a:t> of the distribution</a:t>
            </a:r>
          </a:p>
          <a:p>
            <a:pPr eaLnBrk="1" hangingPunct="1"/>
            <a:r>
              <a:rPr lang="en-US" smtClean="0"/>
              <a:t>Three statistics measure goodness of fit: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  Chi-square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  Kolmogorov-Smirnov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smtClean="0"/>
              <a:t>     Anderson-Darling</a:t>
            </a:r>
          </a:p>
        </p:txBody>
      </p:sp>
      <p:sp>
        <p:nvSpPr>
          <p:cNvPr id="11366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0BE9102D-306D-4341-9A96-56932CEC5CA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Modeling and Distribution Fitting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5.41 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Fitting a Distribution to Airport Service Times</a:t>
            </a:r>
            <a:endParaRPr lang="en-US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1. Highlight the data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    Risk Solver      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      Tools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      Fit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2. </a:t>
            </a:r>
            <a:r>
              <a:rPr lang="en-US" i="1" dirty="0" smtClean="0">
                <a:ea typeface="+mn-ea"/>
                <a:cs typeface="+mn-cs"/>
              </a:rPr>
              <a:t>Fit Options </a:t>
            </a:r>
            <a:r>
              <a:rPr lang="en-US" dirty="0" smtClean="0">
                <a:ea typeface="+mn-ea"/>
                <a:cs typeface="+mn-cs"/>
              </a:rPr>
              <a:t>dialog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Type</a:t>
            </a:r>
            <a:r>
              <a:rPr lang="en-US" dirty="0" smtClean="0">
                <a:ea typeface="+mn-ea"/>
                <a:cs typeface="+mn-cs"/>
              </a:rPr>
              <a:t>: Continuous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</a:t>
            </a:r>
            <a:r>
              <a:rPr lang="en-US" i="1" dirty="0" smtClean="0">
                <a:ea typeface="+mn-ea"/>
                <a:cs typeface="+mn-cs"/>
              </a:rPr>
              <a:t> Test</a:t>
            </a:r>
            <a:r>
              <a:rPr lang="en-US" dirty="0" smtClean="0">
                <a:ea typeface="+mn-ea"/>
                <a:cs typeface="+mn-cs"/>
              </a:rPr>
              <a:t>: </a:t>
            </a:r>
            <a:r>
              <a:rPr lang="en-US" dirty="0" err="1" smtClean="0">
                <a:ea typeface="+mn-ea"/>
                <a:cs typeface="+mn-cs"/>
              </a:rPr>
              <a:t>Kolmorgov</a:t>
            </a:r>
            <a:r>
              <a:rPr lang="en-US" dirty="0" smtClean="0">
                <a:ea typeface="+mn-ea"/>
                <a:cs typeface="+mn-cs"/>
              </a:rPr>
              <a:t>-Smirnov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1469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3CB4BB18-8258-4906-AE5C-67E8C45531E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Modeling and Distribution Fitting</a:t>
            </a:r>
          </a:p>
        </p:txBody>
      </p:sp>
      <p:pic>
        <p:nvPicPr>
          <p:cNvPr id="911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362200"/>
            <a:ext cx="34194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2" name="TextBox 7"/>
          <p:cNvSpPr txBox="1">
            <a:spLocks noChangeArrowheads="1"/>
          </p:cNvSpPr>
          <p:nvPr/>
        </p:nvSpPr>
        <p:spPr bwMode="auto">
          <a:xfrm>
            <a:off x="7772400" y="5553075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5.35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Content Placeholder 1"/>
          <p:cNvSpPr>
            <a:spLocks noGrp="1"/>
          </p:cNvSpPr>
          <p:nvPr>
            <p:ph idx="1"/>
          </p:nvPr>
        </p:nvSpPr>
        <p:spPr>
          <a:xfrm>
            <a:off x="469900" y="1295400"/>
            <a:ext cx="8229600" cy="4525963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/>
              <a:t>Example 5.41 (continued)  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/>
              <a:t>Fitting a Distribution to Airport Service Times</a:t>
            </a:r>
          </a:p>
          <a:p>
            <a:pPr eaLnBrk="1" hangingPunct="1"/>
            <a:r>
              <a:rPr lang="en-US"/>
              <a:t>Erlang is the best-fitting distribution</a:t>
            </a:r>
          </a:p>
        </p:txBody>
      </p:sp>
      <p:sp>
        <p:nvSpPr>
          <p:cNvPr id="11571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D7EEDAF3-18D4-4A56-9C7E-B1665E14EF3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Modeling and Distribution Fitting</a:t>
            </a:r>
          </a:p>
        </p:txBody>
      </p:sp>
      <p:pic>
        <p:nvPicPr>
          <p:cNvPr id="921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038" y="2722563"/>
            <a:ext cx="7645400" cy="342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6" name="TextBox 8"/>
          <p:cNvSpPr txBox="1">
            <a:spLocks noChangeArrowheads="1"/>
          </p:cNvSpPr>
          <p:nvPr/>
        </p:nvSpPr>
        <p:spPr bwMode="auto">
          <a:xfrm>
            <a:off x="7750175" y="6145213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5.36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Analytics in Practice: The Value of </a:t>
            </a:r>
          </a:p>
          <a:p>
            <a:pPr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smtClean="0"/>
              <a:t>Good Data Modeling in Advertising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Gross’s model: 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A mathematical model that relates the relative contributions of creative and media dollars to total advertising effectiveness.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Often used to identify the best number of ads to purchase.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Analysis found that the optimal number of ads can vary significantly depending on the shape of the distribution of effectiveness for a single ad.</a:t>
            </a:r>
          </a:p>
        </p:txBody>
      </p:sp>
      <p:sp>
        <p:nvSpPr>
          <p:cNvPr id="11673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1673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C9166373-3395-4889-B8AC-26527E25768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Modeling and Distribution Fitting</a:t>
            </a:r>
          </a:p>
        </p:txBody>
      </p:sp>
      <p:pic>
        <p:nvPicPr>
          <p:cNvPr id="931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1219200"/>
            <a:ext cx="22161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17762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0D1D057A-EA25-4290-9113-9D3165CBF1C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5 – Key Terms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4212" name="Content Placeholder 1"/>
          <p:cNvSpPr>
            <a:spLocks noGrp="1"/>
          </p:cNvSpPr>
          <p:nvPr>
            <p:ph idx="1"/>
          </p:nvPr>
        </p:nvSpPr>
        <p:spPr>
          <a:xfrm>
            <a:off x="468313" y="1358900"/>
            <a:ext cx="3951287" cy="4648200"/>
          </a:xfrm>
        </p:spPr>
        <p:txBody>
          <a:bodyPr/>
          <a:lstStyle/>
          <a:p>
            <a:pPr eaLnBrk="1" hangingPunct="1"/>
            <a:r>
              <a:rPr lang="en-US" smtClean="0"/>
              <a:t>Bernoulli distribution</a:t>
            </a:r>
          </a:p>
          <a:p>
            <a:pPr eaLnBrk="1" hangingPunct="1"/>
            <a:r>
              <a:rPr lang="en-US" smtClean="0"/>
              <a:t>Binomial distribution</a:t>
            </a:r>
          </a:p>
          <a:p>
            <a:pPr eaLnBrk="1" hangingPunct="1"/>
            <a:r>
              <a:rPr lang="en-US" smtClean="0"/>
              <a:t>Complement</a:t>
            </a:r>
          </a:p>
          <a:p>
            <a:pPr eaLnBrk="1" hangingPunct="1"/>
            <a:r>
              <a:rPr lang="en-US" smtClean="0"/>
              <a:t>Conditional probability</a:t>
            </a:r>
          </a:p>
          <a:p>
            <a:pPr eaLnBrk="1" hangingPunct="1"/>
            <a:r>
              <a:rPr lang="en-US" smtClean="0"/>
              <a:t>Continuous random variable</a:t>
            </a:r>
          </a:p>
          <a:p>
            <a:pPr eaLnBrk="1" hangingPunct="1"/>
            <a:r>
              <a:rPr lang="en-US" smtClean="0"/>
              <a:t>Cumulative distribution function</a:t>
            </a:r>
          </a:p>
          <a:p>
            <a:pPr eaLnBrk="1" hangingPunct="1"/>
            <a:r>
              <a:rPr lang="en-US" smtClean="0"/>
              <a:t>Discrete random variable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94213" name="Content Placeholder 1"/>
          <p:cNvSpPr txBox="1">
            <a:spLocks/>
          </p:cNvSpPr>
          <p:nvPr/>
        </p:nvSpPr>
        <p:spPr bwMode="auto">
          <a:xfrm>
            <a:off x="4691063" y="1371600"/>
            <a:ext cx="4148137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Discrete uniform distribution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Empirical probability distribution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Event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Expected value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Experiment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Exponential distribution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Goodness of fit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Independent events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endParaRPr lang="en-US" sz="2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1878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6CE19426-AC45-4E11-B3BC-B093173B6E2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5 – Key Terms (continued)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5236" name="Content Placeholder 1"/>
          <p:cNvSpPr>
            <a:spLocks noGrp="1"/>
          </p:cNvSpPr>
          <p:nvPr>
            <p:ph idx="1"/>
          </p:nvPr>
        </p:nvSpPr>
        <p:spPr>
          <a:xfrm>
            <a:off x="468313" y="1358900"/>
            <a:ext cx="3951287" cy="4648200"/>
          </a:xfrm>
        </p:spPr>
        <p:txBody>
          <a:bodyPr/>
          <a:lstStyle/>
          <a:p>
            <a:pPr eaLnBrk="1" hangingPunct="1"/>
            <a:r>
              <a:rPr lang="en-US" smtClean="0"/>
              <a:t>Multiplication law of probability</a:t>
            </a:r>
          </a:p>
          <a:p>
            <a:pPr eaLnBrk="1" hangingPunct="1"/>
            <a:r>
              <a:rPr lang="en-US" smtClean="0"/>
              <a:t>Mutually exclusive</a:t>
            </a:r>
          </a:p>
          <a:p>
            <a:pPr eaLnBrk="1" hangingPunct="1"/>
            <a:r>
              <a:rPr lang="en-US" smtClean="0"/>
              <a:t>Normal distribution</a:t>
            </a:r>
          </a:p>
          <a:p>
            <a:pPr eaLnBrk="1" hangingPunct="1"/>
            <a:r>
              <a:rPr lang="en-US" smtClean="0"/>
              <a:t>Outcome</a:t>
            </a:r>
          </a:p>
          <a:p>
            <a:pPr eaLnBrk="1" hangingPunct="1"/>
            <a:r>
              <a:rPr lang="en-US" smtClean="0"/>
              <a:t>Poisson distribution</a:t>
            </a:r>
          </a:p>
          <a:p>
            <a:pPr eaLnBrk="1" hangingPunct="1"/>
            <a:r>
              <a:rPr lang="en-US" smtClean="0"/>
              <a:t>Probability</a:t>
            </a:r>
          </a:p>
          <a:p>
            <a:pPr eaLnBrk="1" hangingPunct="1"/>
            <a:r>
              <a:rPr lang="en-US" smtClean="0"/>
              <a:t>Probability density function</a:t>
            </a:r>
          </a:p>
          <a:p>
            <a:pPr eaLnBrk="1" hangingPunct="1"/>
            <a:r>
              <a:rPr lang="en-US" smtClean="0"/>
              <a:t>Probability distribution</a:t>
            </a:r>
          </a:p>
          <a:p>
            <a:pPr eaLnBrk="1" hangingPunct="1"/>
            <a:endParaRPr lang="en-US" smtClean="0"/>
          </a:p>
        </p:txBody>
      </p:sp>
      <p:sp>
        <p:nvSpPr>
          <p:cNvPr id="95237" name="Content Placeholder 1"/>
          <p:cNvSpPr txBox="1">
            <a:spLocks/>
          </p:cNvSpPr>
          <p:nvPr/>
        </p:nvSpPr>
        <p:spPr bwMode="auto">
          <a:xfrm>
            <a:off x="4691063" y="1371600"/>
            <a:ext cx="414813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Probability mass function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Random number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Random number seed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Random variable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Random variate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Sample space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Standard normal distribution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Uniform distribution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Union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Content Placeholder 1"/>
          <p:cNvSpPr>
            <a:spLocks noGrp="1"/>
          </p:cNvSpPr>
          <p:nvPr>
            <p:ph idx="1"/>
          </p:nvPr>
        </p:nvSpPr>
        <p:spPr>
          <a:xfrm>
            <a:off x="531813" y="1514475"/>
            <a:ext cx="8305800" cy="4797425"/>
          </a:xfrm>
        </p:spPr>
        <p:txBody>
          <a:bodyPr/>
          <a:lstStyle/>
          <a:p>
            <a:pPr eaLnBrk="1" hangingPunct="1"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Determine probability distributions appropriate for modeling mower failures and blade weights.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Determine the sampling distribution of the mean mower failures for a sample size of 100.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Determine the sampling distribution of the proportion blade weights below specification for a sample size of 350.</a:t>
            </a:r>
          </a:p>
          <a:p>
            <a:pPr eaLnBrk="1" hangingPunct="1"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Analyze your results and write up a formal report.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Equipment (5)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119811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19812" name="Slide Number Placeholder 8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F3C64A2F-DE8E-47A6-8C3D-721D0F98336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6261" name="Picture 3" descr="C:\Documents and Settings\MSB.JSCC\Local Settings\Temporary Internet Files\Content.IE5\EWI7P9AD\MC900297203[1].wmf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7772400" y="1600200"/>
            <a:ext cx="11731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2" name="Picture 4" descr="C:\Documents and Settings\MSB.JSCC\Local Settings\Temporary Internet Files\Content.IE5\EWI7P9AD\MC900200357[1].wmf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7666038" y="331788"/>
            <a:ext cx="1171575" cy="114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5.3 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Computing the Probability of an Event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Consider the events: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Rolling 7 or 11 on two dice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Probability = 6/36 + 2/36 = 8/36.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Repair a computer in 7 days or less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Probability =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 = O</a:t>
            </a:r>
            <a:r>
              <a:rPr lang="en-US" baseline="-25000" dirty="0" smtClean="0">
                <a:ea typeface="+mn-ea"/>
                <a:cs typeface="+mn-cs"/>
              </a:rPr>
              <a:t>1 </a:t>
            </a:r>
            <a:r>
              <a:rPr lang="en-US" dirty="0" smtClean="0">
                <a:ea typeface="+mn-ea"/>
                <a:cs typeface="+mn-cs"/>
              </a:rPr>
              <a:t>+ </a:t>
            </a:r>
            <a:r>
              <a:rPr lang="en-US" i="1" dirty="0" smtClean="0">
                <a:ea typeface="+mn-ea"/>
                <a:cs typeface="+mn-cs"/>
              </a:rPr>
              <a:t>O</a:t>
            </a:r>
            <a:r>
              <a:rPr lang="en-US" baseline="-25000" dirty="0" smtClean="0">
                <a:ea typeface="+mn-ea"/>
                <a:cs typeface="+mn-cs"/>
              </a:rPr>
              <a:t>2 </a:t>
            </a:r>
            <a:r>
              <a:rPr lang="en-US" dirty="0" smtClean="0">
                <a:ea typeface="+mn-ea"/>
                <a:cs typeface="+mn-cs"/>
              </a:rPr>
              <a:t>+</a:t>
            </a: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O</a:t>
            </a:r>
            <a:r>
              <a:rPr lang="en-US" baseline="-25000" dirty="0" smtClean="0">
                <a:ea typeface="+mn-ea"/>
                <a:cs typeface="+mn-cs"/>
              </a:rPr>
              <a:t>3 </a:t>
            </a:r>
            <a:r>
              <a:rPr lang="en-US" dirty="0" smtClean="0">
                <a:ea typeface="+mn-ea"/>
                <a:cs typeface="+mn-cs"/>
              </a:rPr>
              <a:t>+</a:t>
            </a: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O</a:t>
            </a:r>
            <a:r>
              <a:rPr lang="en-US" baseline="-25000" dirty="0" smtClean="0">
                <a:ea typeface="+mn-ea"/>
                <a:cs typeface="+mn-cs"/>
              </a:rPr>
              <a:t>4 </a:t>
            </a:r>
            <a:r>
              <a:rPr lang="en-US" dirty="0" smtClean="0">
                <a:ea typeface="+mn-ea"/>
                <a:cs typeface="+mn-cs"/>
              </a:rPr>
              <a:t>+</a:t>
            </a: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O</a:t>
            </a:r>
            <a:r>
              <a:rPr lang="en-US" baseline="-25000" dirty="0" smtClean="0">
                <a:ea typeface="+mn-ea"/>
                <a:cs typeface="+mn-cs"/>
              </a:rPr>
              <a:t>5 </a:t>
            </a:r>
            <a:r>
              <a:rPr lang="en-US" dirty="0" smtClean="0">
                <a:ea typeface="+mn-ea"/>
                <a:cs typeface="+mn-cs"/>
              </a:rPr>
              <a:t>+</a:t>
            </a: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O</a:t>
            </a:r>
            <a:r>
              <a:rPr lang="en-US" baseline="-25000" dirty="0" smtClean="0">
                <a:ea typeface="+mn-ea"/>
                <a:cs typeface="+mn-cs"/>
              </a:rPr>
              <a:t>6 </a:t>
            </a:r>
            <a:r>
              <a:rPr lang="en-US" dirty="0" smtClean="0">
                <a:ea typeface="+mn-ea"/>
                <a:cs typeface="+mn-cs"/>
              </a:rPr>
              <a:t>+</a:t>
            </a: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O</a:t>
            </a:r>
            <a:r>
              <a:rPr lang="en-US" baseline="-25000" dirty="0" smtClean="0">
                <a:ea typeface="+mn-ea"/>
                <a:cs typeface="+mn-cs"/>
              </a:rPr>
              <a:t>7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baseline="-25000" dirty="0" smtClean="0">
                <a:ea typeface="+mn-ea"/>
                <a:cs typeface="+mn-cs"/>
              </a:rPr>
              <a:t>    </a:t>
            </a:r>
            <a:r>
              <a:rPr lang="en-US" dirty="0" smtClean="0">
                <a:ea typeface="+mn-ea"/>
                <a:cs typeface="+mn-cs"/>
              </a:rPr>
              <a:t>= 0 + 0 + 0 + 0 + .004 + .008 + .002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= 0.032</a:t>
            </a:r>
            <a:r>
              <a:rPr lang="en-US" baseline="-25000" dirty="0" smtClean="0">
                <a:ea typeface="+mn-ea"/>
                <a:cs typeface="+mn-cs"/>
              </a:rPr>
              <a:t> </a:t>
            </a:r>
            <a:endParaRPr lang="en-US" baseline="-25000" dirty="0">
              <a:ea typeface="+mn-ea"/>
              <a:cs typeface="+mn-cs"/>
            </a:endParaRPr>
          </a:p>
        </p:txBody>
      </p:sp>
      <p:sp>
        <p:nvSpPr>
          <p:cNvPr id="3686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50B0625A-C76B-4D8A-9BFF-8B3518A1557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Basic Concepts of Probability</a:t>
            </a:r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9850" y="3962400"/>
            <a:ext cx="21272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TextBox 7"/>
          <p:cNvSpPr txBox="1">
            <a:spLocks noChangeArrowheads="1"/>
          </p:cNvSpPr>
          <p:nvPr/>
        </p:nvSpPr>
        <p:spPr bwMode="auto">
          <a:xfrm>
            <a:off x="7450138" y="6019800"/>
            <a:ext cx="10874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5.1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8425" y="4038600"/>
            <a:ext cx="2127250" cy="19812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43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2438" y="1524000"/>
            <a:ext cx="1195387" cy="2333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4" name="Slide Number Placeholder 11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5-</a:t>
            </a:r>
            <a:fld id="{3AF95C24-DBDE-4B09-BABF-244A06CC4EE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120835" name="Footer Placeholder 1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</TotalTime>
  <Words>4149</Words>
  <Application>Microsoft Office PowerPoint</Application>
  <PresentationFormat>On-screen Show (4:3)</PresentationFormat>
  <Paragraphs>765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Arial</vt:lpstr>
      <vt:lpstr>ＭＳ Ｐゴシック</vt:lpstr>
      <vt:lpstr>Wingdings 3</vt:lpstr>
      <vt:lpstr>Verdana</vt:lpstr>
      <vt:lpstr>Wingdings 2</vt:lpstr>
      <vt:lpstr>Calibri</vt:lpstr>
      <vt:lpstr>Cambria Math</vt:lpstr>
      <vt:lpstr>Times</vt:lpstr>
      <vt:lpstr>Symbol MT</vt:lpstr>
      <vt:lpstr>Symbol</vt:lpstr>
      <vt:lpstr>Book Antiqua</vt:lpstr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Ann Pulido</cp:lastModifiedBy>
  <cp:revision>220</cp:revision>
  <cp:lastPrinted>2012-01-26T23:48:28Z</cp:lastPrinted>
  <dcterms:created xsi:type="dcterms:W3CDTF">2011-11-27T17:51:45Z</dcterms:created>
  <dcterms:modified xsi:type="dcterms:W3CDTF">2012-03-12T13:14:03Z</dcterms:modified>
</cp:coreProperties>
</file>